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6" r:id="rId2"/>
    <p:sldId id="257" r:id="rId3"/>
    <p:sldId id="259" r:id="rId4"/>
    <p:sldId id="265" r:id="rId5"/>
    <p:sldId id="266" r:id="rId6"/>
    <p:sldId id="271" r:id="rId7"/>
    <p:sldId id="272" r:id="rId8"/>
    <p:sldId id="273" r:id="rId9"/>
    <p:sldId id="274" r:id="rId10"/>
    <p:sldId id="270" r:id="rId11"/>
    <p:sldId id="277" r:id="rId12"/>
    <p:sldId id="279" r:id="rId13"/>
    <p:sldId id="278" r:id="rId14"/>
    <p:sldId id="280" r:id="rId15"/>
    <p:sldId id="283" r:id="rId16"/>
    <p:sldId id="281" r:id="rId17"/>
    <p:sldId id="269" r:id="rId18"/>
    <p:sldId id="285" r:id="rId19"/>
    <p:sldId id="286"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31" autoAdjust="0"/>
    <p:restoredTop sz="85695" autoAdjust="0"/>
  </p:normalViewPr>
  <p:slideViewPr>
    <p:cSldViewPr>
      <p:cViewPr varScale="1">
        <p:scale>
          <a:sx n="83" d="100"/>
          <a:sy n="83" d="100"/>
        </p:scale>
        <p:origin x="-1044"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4C6AE7-B7B1-48EA-9215-AF299F5F2D90}" type="datetimeFigureOut">
              <a:rPr lang="en-US" smtClean="0"/>
              <a:t>11/15/2011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A00F52-8829-4BE6-8DFA-02C13E82EC7D}" type="slidenum">
              <a:rPr lang="en-US" smtClean="0"/>
              <a:t>‹#›</a:t>
            </a:fld>
            <a:endParaRPr lang="en-US"/>
          </a:p>
        </p:txBody>
      </p:sp>
    </p:spTree>
    <p:extLst>
      <p:ext uri="{BB962C8B-B14F-4D97-AF65-F5344CB8AC3E}">
        <p14:creationId xmlns:p14="http://schemas.microsoft.com/office/powerpoint/2010/main" val="2799362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Civil Rights movement, led by the great Martin Luther </a:t>
            </a:r>
            <a:r>
              <a:rPr lang="en-US" baseline="0" dirty="0" smtClean="0"/>
              <a:t>King Jr</a:t>
            </a:r>
            <a:r>
              <a:rPr lang="en-US" baseline="0" dirty="0" smtClean="0"/>
              <a:t>., made significant progress in the way of human rights by advocating that all men are created equal.  He dreamed of a day when sons of past slave owners could sit down at the table of brotherhood…that African-Americans could be judged by the content of their character and not the color of their skin.</a:t>
            </a:r>
            <a:endParaRPr lang="en-US" dirty="0"/>
          </a:p>
        </p:txBody>
      </p:sp>
      <p:sp>
        <p:nvSpPr>
          <p:cNvPr id="4" name="Slide Number Placeholder 3"/>
          <p:cNvSpPr>
            <a:spLocks noGrp="1"/>
          </p:cNvSpPr>
          <p:nvPr>
            <p:ph type="sldNum" sz="quarter" idx="10"/>
          </p:nvPr>
        </p:nvSpPr>
        <p:spPr/>
        <p:txBody>
          <a:bodyPr/>
          <a:lstStyle/>
          <a:p>
            <a:fld id="{22A00F52-8829-4BE6-8DFA-02C13E82EC7D}" type="slidenum">
              <a:rPr lang="en-US" smtClean="0"/>
              <a:t>1</a:t>
            </a:fld>
            <a:endParaRPr lang="en-US"/>
          </a:p>
        </p:txBody>
      </p:sp>
    </p:spTree>
    <p:extLst>
      <p:ext uri="{BB962C8B-B14F-4D97-AF65-F5344CB8AC3E}">
        <p14:creationId xmlns:p14="http://schemas.microsoft.com/office/powerpoint/2010/main" val="2389849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areas are bad enough to be condemned.</a:t>
            </a:r>
            <a:endParaRPr lang="en-US" dirty="0"/>
          </a:p>
        </p:txBody>
      </p:sp>
      <p:sp>
        <p:nvSpPr>
          <p:cNvPr id="4" name="Slide Number Placeholder 3"/>
          <p:cNvSpPr>
            <a:spLocks noGrp="1"/>
          </p:cNvSpPr>
          <p:nvPr>
            <p:ph type="sldNum" sz="quarter" idx="10"/>
          </p:nvPr>
        </p:nvSpPr>
        <p:spPr/>
        <p:txBody>
          <a:bodyPr/>
          <a:lstStyle/>
          <a:p>
            <a:fld id="{22A00F52-8829-4BE6-8DFA-02C13E82EC7D}" type="slidenum">
              <a:rPr lang="en-US" smtClean="0"/>
              <a:t>12</a:t>
            </a:fld>
            <a:endParaRPr lang="en-US"/>
          </a:p>
        </p:txBody>
      </p:sp>
    </p:spTree>
    <p:extLst>
      <p:ext uri="{BB962C8B-B14F-4D97-AF65-F5344CB8AC3E}">
        <p14:creationId xmlns:p14="http://schemas.microsoft.com/office/powerpoint/2010/main" val="1886545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things</a:t>
            </a:r>
            <a:r>
              <a:rPr lang="en-US" baseline="0" dirty="0" smtClean="0"/>
              <a:t> MLK Jr. would not be very happy about is that many of the African-American communities are run down, and there is a noticeable lack of county and state effort in cleaning up the areas. </a:t>
            </a:r>
            <a:endParaRPr lang="en-US" dirty="0"/>
          </a:p>
        </p:txBody>
      </p:sp>
      <p:sp>
        <p:nvSpPr>
          <p:cNvPr id="4" name="Slide Number Placeholder 3"/>
          <p:cNvSpPr>
            <a:spLocks noGrp="1"/>
          </p:cNvSpPr>
          <p:nvPr>
            <p:ph type="sldNum" sz="quarter" idx="10"/>
          </p:nvPr>
        </p:nvSpPr>
        <p:spPr/>
        <p:txBody>
          <a:bodyPr/>
          <a:lstStyle/>
          <a:p>
            <a:fld id="{22A00F52-8829-4BE6-8DFA-02C13E82EC7D}" type="slidenum">
              <a:rPr lang="en-US" smtClean="0"/>
              <a:t>13</a:t>
            </a:fld>
            <a:endParaRPr lang="en-US"/>
          </a:p>
        </p:txBody>
      </p:sp>
    </p:spTree>
    <p:extLst>
      <p:ext uri="{BB962C8B-B14F-4D97-AF65-F5344CB8AC3E}">
        <p14:creationId xmlns:p14="http://schemas.microsoft.com/office/powerpoint/2010/main" val="1886545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 have excluded from this</a:t>
            </a:r>
            <a:r>
              <a:rPr lang="en-US" baseline="0" dirty="0" smtClean="0"/>
              <a:t> photo are the people waiting for the bus.  In my community, the majority of people who have to take the bus are </a:t>
            </a:r>
            <a:r>
              <a:rPr lang="en-US" baseline="0" dirty="0" smtClean="0"/>
              <a:t>African-Americans </a:t>
            </a:r>
            <a:r>
              <a:rPr lang="en-US" baseline="0" dirty="0" smtClean="0"/>
              <a:t>and </a:t>
            </a:r>
            <a:r>
              <a:rPr lang="en-US" baseline="0" dirty="0" smtClean="0"/>
              <a:t>Spanish-Americans.  </a:t>
            </a:r>
            <a:r>
              <a:rPr lang="en-US" baseline="0" dirty="0" smtClean="0"/>
              <a:t>There is a noticeable inequality and perhaps even less opportunity offered to the minorities in my area.  MLK Jr. would surely say this needs improvement.</a:t>
            </a:r>
            <a:endParaRPr lang="en-US" dirty="0"/>
          </a:p>
        </p:txBody>
      </p:sp>
      <p:sp>
        <p:nvSpPr>
          <p:cNvPr id="4" name="Slide Number Placeholder 3"/>
          <p:cNvSpPr>
            <a:spLocks noGrp="1"/>
          </p:cNvSpPr>
          <p:nvPr>
            <p:ph type="sldNum" sz="quarter" idx="10"/>
          </p:nvPr>
        </p:nvSpPr>
        <p:spPr/>
        <p:txBody>
          <a:bodyPr/>
          <a:lstStyle/>
          <a:p>
            <a:fld id="{22A00F52-8829-4BE6-8DFA-02C13E82EC7D}" type="slidenum">
              <a:rPr lang="en-US" smtClean="0"/>
              <a:t>14</a:t>
            </a:fld>
            <a:endParaRPr lang="en-US"/>
          </a:p>
        </p:txBody>
      </p:sp>
    </p:spTree>
    <p:extLst>
      <p:ext uri="{BB962C8B-B14F-4D97-AF65-F5344CB8AC3E}">
        <p14:creationId xmlns:p14="http://schemas.microsoft.com/office/powerpoint/2010/main" val="1886545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area is getting better.</a:t>
            </a:r>
            <a:r>
              <a:rPr lang="en-US" baseline="0" dirty="0" smtClean="0"/>
              <a:t>  There is major construction going on everywhere.  This picture is right in the middle of my community.  MLK Jr. always sought after progress…and building up the poorer communities would have been right up his alley.</a:t>
            </a:r>
            <a:endParaRPr lang="en-US" dirty="0"/>
          </a:p>
        </p:txBody>
      </p:sp>
      <p:sp>
        <p:nvSpPr>
          <p:cNvPr id="4" name="Slide Number Placeholder 3"/>
          <p:cNvSpPr>
            <a:spLocks noGrp="1"/>
          </p:cNvSpPr>
          <p:nvPr>
            <p:ph type="sldNum" sz="quarter" idx="10"/>
          </p:nvPr>
        </p:nvSpPr>
        <p:spPr/>
        <p:txBody>
          <a:bodyPr/>
          <a:lstStyle/>
          <a:p>
            <a:fld id="{22A00F52-8829-4BE6-8DFA-02C13E82EC7D}" type="slidenum">
              <a:rPr lang="en-US" smtClean="0"/>
              <a:t>16</a:t>
            </a:fld>
            <a:endParaRPr lang="en-US"/>
          </a:p>
        </p:txBody>
      </p:sp>
    </p:spTree>
    <p:extLst>
      <p:ext uri="{BB962C8B-B14F-4D97-AF65-F5344CB8AC3E}">
        <p14:creationId xmlns:p14="http://schemas.microsoft.com/office/powerpoint/2010/main" val="18865457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smtClean="0"/>
              <a:t>“Intelligence plus character-that is the goal of true education.”  ― Marin Luther</a:t>
            </a:r>
            <a:r>
              <a:rPr lang="en-US" u="none" baseline="0" dirty="0" smtClean="0"/>
              <a:t> King Jr.</a:t>
            </a:r>
            <a:endParaRPr lang="en-US" u="none" dirty="0"/>
          </a:p>
        </p:txBody>
      </p:sp>
      <p:sp>
        <p:nvSpPr>
          <p:cNvPr id="4" name="Slide Number Placeholder 3"/>
          <p:cNvSpPr>
            <a:spLocks noGrp="1"/>
          </p:cNvSpPr>
          <p:nvPr>
            <p:ph type="sldNum" sz="quarter" idx="10"/>
          </p:nvPr>
        </p:nvSpPr>
        <p:spPr/>
        <p:txBody>
          <a:bodyPr/>
          <a:lstStyle/>
          <a:p>
            <a:fld id="{22A00F52-8829-4BE6-8DFA-02C13E82EC7D}" type="slidenum">
              <a:rPr lang="en-US" smtClean="0"/>
              <a:t>19</a:t>
            </a:fld>
            <a:endParaRPr lang="en-US"/>
          </a:p>
        </p:txBody>
      </p:sp>
    </p:spTree>
    <p:extLst>
      <p:ext uri="{BB962C8B-B14F-4D97-AF65-F5344CB8AC3E}">
        <p14:creationId xmlns:p14="http://schemas.microsoft.com/office/powerpoint/2010/main" val="1886545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Much</a:t>
            </a:r>
            <a:r>
              <a:rPr lang="en-US" baseline="0" dirty="0" smtClean="0"/>
              <a:t> progress has been made in the way of Civil Rights.  There are many changes that Martin Luther King Jr. would be very proud about.  On the flip side there is definitely room for improvement</a:t>
            </a:r>
            <a:r>
              <a:rPr lang="en-US" baseline="0" dirty="0" smtClean="0"/>
              <a:t>.  The slides here within will show both what we are right with civil rights and equality and what we could be doing better.</a:t>
            </a:r>
            <a:endParaRPr lang="en-US" dirty="0"/>
          </a:p>
        </p:txBody>
      </p:sp>
      <p:sp>
        <p:nvSpPr>
          <p:cNvPr id="4" name="Slide Number Placeholder 3"/>
          <p:cNvSpPr>
            <a:spLocks noGrp="1"/>
          </p:cNvSpPr>
          <p:nvPr>
            <p:ph type="sldNum" sz="quarter" idx="10"/>
          </p:nvPr>
        </p:nvSpPr>
        <p:spPr/>
        <p:txBody>
          <a:bodyPr/>
          <a:lstStyle/>
          <a:p>
            <a:fld id="{22A00F52-8829-4BE6-8DFA-02C13E82EC7D}" type="slidenum">
              <a:rPr lang="en-US" smtClean="0"/>
              <a:t>2</a:t>
            </a:fld>
            <a:endParaRPr lang="en-US"/>
          </a:p>
        </p:txBody>
      </p:sp>
    </p:spTree>
    <p:extLst>
      <p:ext uri="{BB962C8B-B14F-4D97-AF65-F5344CB8AC3E}">
        <p14:creationId xmlns:p14="http://schemas.microsoft.com/office/powerpoint/2010/main" val="2845452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were some of the physical</a:t>
            </a:r>
            <a:r>
              <a:rPr lang="en-US" baseline="0" dirty="0" smtClean="0"/>
              <a:t> signs of segregation before the Civil Rights movement.  These signs were meant to be a visual division of the races as it were.  </a:t>
            </a:r>
            <a:r>
              <a:rPr lang="en-US" baseline="0" dirty="0" smtClean="0"/>
              <a:t>However, </a:t>
            </a:r>
            <a:r>
              <a:rPr lang="en-US" baseline="0" dirty="0" smtClean="0"/>
              <a:t>it was far worse than just these signs.  The African-American community was literally looked down upon by the general (white) society, which in turn affected jobs, education, health and medical services, as well as grocery and convenience stores that were available to them.</a:t>
            </a:r>
            <a:endParaRPr lang="en-US" dirty="0"/>
          </a:p>
        </p:txBody>
      </p:sp>
      <p:sp>
        <p:nvSpPr>
          <p:cNvPr id="4" name="Slide Number Placeholder 3"/>
          <p:cNvSpPr>
            <a:spLocks noGrp="1"/>
          </p:cNvSpPr>
          <p:nvPr>
            <p:ph type="sldNum" sz="quarter" idx="10"/>
          </p:nvPr>
        </p:nvSpPr>
        <p:spPr/>
        <p:txBody>
          <a:bodyPr/>
          <a:lstStyle/>
          <a:p>
            <a:fld id="{22A00F52-8829-4BE6-8DFA-02C13E82EC7D}" type="slidenum">
              <a:rPr lang="en-US" smtClean="0"/>
              <a:t>3</a:t>
            </a:fld>
            <a:endParaRPr lang="en-US"/>
          </a:p>
        </p:txBody>
      </p:sp>
    </p:spTree>
    <p:extLst>
      <p:ext uri="{BB962C8B-B14F-4D97-AF65-F5344CB8AC3E}">
        <p14:creationId xmlns:p14="http://schemas.microsoft.com/office/powerpoint/2010/main" val="2393943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Martin</a:t>
            </a:r>
            <a:r>
              <a:rPr lang="en-US" baseline="0" dirty="0" smtClean="0"/>
              <a:t> Luther King Jr. struggled to have the signs of segregation removed…and as you can see here, there are no signs saying who can and who cannot come </a:t>
            </a:r>
            <a:r>
              <a:rPr lang="en-US" baseline="0" dirty="0" smtClean="0"/>
              <a:t>in and dine.  </a:t>
            </a:r>
            <a:r>
              <a:rPr lang="en-US" baseline="0" dirty="0" smtClean="0"/>
              <a:t>All races of people are welcome.</a:t>
            </a:r>
            <a:endParaRPr lang="en-US" dirty="0"/>
          </a:p>
        </p:txBody>
      </p:sp>
      <p:sp>
        <p:nvSpPr>
          <p:cNvPr id="4" name="Slide Number Placeholder 3"/>
          <p:cNvSpPr>
            <a:spLocks noGrp="1"/>
          </p:cNvSpPr>
          <p:nvPr>
            <p:ph type="sldNum" sz="quarter" idx="10"/>
          </p:nvPr>
        </p:nvSpPr>
        <p:spPr/>
        <p:txBody>
          <a:bodyPr/>
          <a:lstStyle/>
          <a:p>
            <a:fld id="{22A00F52-8829-4BE6-8DFA-02C13E82EC7D}" type="slidenum">
              <a:rPr lang="en-US" smtClean="0"/>
              <a:t>5</a:t>
            </a:fld>
            <a:endParaRPr lang="en-US"/>
          </a:p>
        </p:txBody>
      </p:sp>
    </p:spTree>
    <p:extLst>
      <p:ext uri="{BB962C8B-B14F-4D97-AF65-F5344CB8AC3E}">
        <p14:creationId xmlns:p14="http://schemas.microsoft.com/office/powerpoint/2010/main" val="1886545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convenience stores</a:t>
            </a:r>
            <a:r>
              <a:rPr lang="en-US" baseline="0" dirty="0" smtClean="0"/>
              <a:t> open around the clock to all races of people.  There are no more signs </a:t>
            </a:r>
            <a:r>
              <a:rPr lang="en-US" baseline="0" dirty="0" smtClean="0"/>
              <a:t>that say </a:t>
            </a:r>
            <a:r>
              <a:rPr lang="en-US" baseline="0" dirty="0" smtClean="0"/>
              <a:t>we don’t serve you…or to use a back entrance.</a:t>
            </a:r>
            <a:endParaRPr lang="en-US" dirty="0"/>
          </a:p>
        </p:txBody>
      </p:sp>
      <p:sp>
        <p:nvSpPr>
          <p:cNvPr id="4" name="Slide Number Placeholder 3"/>
          <p:cNvSpPr>
            <a:spLocks noGrp="1"/>
          </p:cNvSpPr>
          <p:nvPr>
            <p:ph type="sldNum" sz="quarter" idx="10"/>
          </p:nvPr>
        </p:nvSpPr>
        <p:spPr/>
        <p:txBody>
          <a:bodyPr/>
          <a:lstStyle/>
          <a:p>
            <a:fld id="{22A00F52-8829-4BE6-8DFA-02C13E82EC7D}" type="slidenum">
              <a:rPr lang="en-US" smtClean="0"/>
              <a:t>6</a:t>
            </a:fld>
            <a:endParaRPr lang="en-US"/>
          </a:p>
        </p:txBody>
      </p:sp>
    </p:spTree>
    <p:extLst>
      <p:ext uri="{BB962C8B-B14F-4D97-AF65-F5344CB8AC3E}">
        <p14:creationId xmlns:p14="http://schemas.microsoft.com/office/powerpoint/2010/main" val="1886545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picture that would make MLK Jr. smile. This is a place of worship where any person of any race or </a:t>
            </a:r>
            <a:r>
              <a:rPr lang="en-US" baseline="0" dirty="0" smtClean="0"/>
              <a:t>of any </a:t>
            </a:r>
            <a:r>
              <a:rPr lang="en-US" baseline="0" dirty="0" smtClean="0"/>
              <a:t>color may attend.  Before the Civil Rights movement, segregation was so overbearing that African-Americans were required to have their own churches.</a:t>
            </a:r>
            <a:endParaRPr lang="en-US" dirty="0"/>
          </a:p>
        </p:txBody>
      </p:sp>
      <p:sp>
        <p:nvSpPr>
          <p:cNvPr id="4" name="Slide Number Placeholder 3"/>
          <p:cNvSpPr>
            <a:spLocks noGrp="1"/>
          </p:cNvSpPr>
          <p:nvPr>
            <p:ph type="sldNum" sz="quarter" idx="10"/>
          </p:nvPr>
        </p:nvSpPr>
        <p:spPr/>
        <p:txBody>
          <a:bodyPr/>
          <a:lstStyle/>
          <a:p>
            <a:fld id="{22A00F52-8829-4BE6-8DFA-02C13E82EC7D}" type="slidenum">
              <a:rPr lang="en-US" smtClean="0"/>
              <a:t>7</a:t>
            </a:fld>
            <a:endParaRPr lang="en-US"/>
          </a:p>
        </p:txBody>
      </p:sp>
    </p:spTree>
    <p:extLst>
      <p:ext uri="{BB962C8B-B14F-4D97-AF65-F5344CB8AC3E}">
        <p14:creationId xmlns:p14="http://schemas.microsoft.com/office/powerpoint/2010/main" val="1886545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matter where </a:t>
            </a:r>
            <a:r>
              <a:rPr lang="en-US" dirty="0" smtClean="0"/>
              <a:t>you are </a:t>
            </a:r>
            <a:r>
              <a:rPr lang="en-US" dirty="0" smtClean="0"/>
              <a:t>from or what color your skin is, you can be sure that general health facilities like these will</a:t>
            </a:r>
            <a:r>
              <a:rPr lang="en-US" baseline="0" dirty="0" smtClean="0"/>
              <a:t> be available to all races of people.</a:t>
            </a:r>
            <a:endParaRPr lang="en-US" dirty="0"/>
          </a:p>
        </p:txBody>
      </p:sp>
      <p:sp>
        <p:nvSpPr>
          <p:cNvPr id="4" name="Slide Number Placeholder 3"/>
          <p:cNvSpPr>
            <a:spLocks noGrp="1"/>
          </p:cNvSpPr>
          <p:nvPr>
            <p:ph type="sldNum" sz="quarter" idx="10"/>
          </p:nvPr>
        </p:nvSpPr>
        <p:spPr/>
        <p:txBody>
          <a:bodyPr/>
          <a:lstStyle/>
          <a:p>
            <a:fld id="{22A00F52-8829-4BE6-8DFA-02C13E82EC7D}" type="slidenum">
              <a:rPr lang="en-US" smtClean="0"/>
              <a:t>8</a:t>
            </a:fld>
            <a:endParaRPr lang="en-US"/>
          </a:p>
        </p:txBody>
      </p:sp>
    </p:spTree>
    <p:extLst>
      <p:ext uri="{BB962C8B-B14F-4D97-AF65-F5344CB8AC3E}">
        <p14:creationId xmlns:p14="http://schemas.microsoft.com/office/powerpoint/2010/main" val="1886545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something else that MLK Jr. would smile about.  This is a local high school’s track and field where all races of children train and compete together.  Martin Luther King Jr. fought to desegregate schools.</a:t>
            </a:r>
            <a:endParaRPr lang="en-US" dirty="0"/>
          </a:p>
        </p:txBody>
      </p:sp>
      <p:sp>
        <p:nvSpPr>
          <p:cNvPr id="4" name="Slide Number Placeholder 3"/>
          <p:cNvSpPr>
            <a:spLocks noGrp="1"/>
          </p:cNvSpPr>
          <p:nvPr>
            <p:ph type="sldNum" sz="quarter" idx="10"/>
          </p:nvPr>
        </p:nvSpPr>
        <p:spPr/>
        <p:txBody>
          <a:bodyPr/>
          <a:lstStyle/>
          <a:p>
            <a:fld id="{22A00F52-8829-4BE6-8DFA-02C13E82EC7D}" type="slidenum">
              <a:rPr lang="en-US" smtClean="0"/>
              <a:t>9</a:t>
            </a:fld>
            <a:endParaRPr lang="en-US"/>
          </a:p>
        </p:txBody>
      </p:sp>
    </p:spTree>
    <p:extLst>
      <p:ext uri="{BB962C8B-B14F-4D97-AF65-F5344CB8AC3E}">
        <p14:creationId xmlns:p14="http://schemas.microsoft.com/office/powerpoint/2010/main" val="1886545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many poor neighborhoods in my area where the majority of people living  there are minorities (mostly African-American).   They are living in substandard conditions. </a:t>
            </a:r>
            <a:endParaRPr lang="en-US" dirty="0"/>
          </a:p>
        </p:txBody>
      </p:sp>
      <p:sp>
        <p:nvSpPr>
          <p:cNvPr id="4" name="Slide Number Placeholder 3"/>
          <p:cNvSpPr>
            <a:spLocks noGrp="1"/>
          </p:cNvSpPr>
          <p:nvPr>
            <p:ph type="sldNum" sz="quarter" idx="10"/>
          </p:nvPr>
        </p:nvSpPr>
        <p:spPr/>
        <p:txBody>
          <a:bodyPr/>
          <a:lstStyle/>
          <a:p>
            <a:fld id="{22A00F52-8829-4BE6-8DFA-02C13E82EC7D}" type="slidenum">
              <a:rPr lang="en-US" smtClean="0"/>
              <a:t>11</a:t>
            </a:fld>
            <a:endParaRPr lang="en-US"/>
          </a:p>
        </p:txBody>
      </p:sp>
    </p:spTree>
    <p:extLst>
      <p:ext uri="{BB962C8B-B14F-4D97-AF65-F5344CB8AC3E}">
        <p14:creationId xmlns:p14="http://schemas.microsoft.com/office/powerpoint/2010/main" val="1886545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637BB6B-EE1B-48FB-8575-0D55C373DE88}" type="datetimeFigureOut">
              <a:rPr lang="en-US" smtClean="0"/>
              <a:pPr/>
              <a:t>11/15/2011</a:t>
            </a:fld>
            <a:endParaRPr lang="en-US"/>
          </a:p>
        </p:txBody>
      </p:sp>
      <p:sp>
        <p:nvSpPr>
          <p:cNvPr id="19" name="Footer Placeholder 18"/>
          <p:cNvSpPr>
            <a:spLocks noGrp="1"/>
          </p:cNvSpPr>
          <p:nvPr>
            <p:ph type="ftr" sz="quarter" idx="11"/>
          </p:nvPr>
        </p:nvSpPr>
        <p:spPr/>
        <p:txBody>
          <a:bodyPr/>
          <a:lstStyle/>
          <a:p>
            <a:endParaRPr kumimoji="0" lang="en-US"/>
          </a:p>
        </p:txBody>
      </p:sp>
      <p:sp>
        <p:nvSpPr>
          <p:cNvPr id="27" name="Slide Number Placeholder 26"/>
          <p:cNvSpPr>
            <a:spLocks noGrp="1"/>
          </p:cNvSpPr>
          <p:nvPr>
            <p:ph type="sldNum" sz="quarter" idx="12"/>
          </p:nvPr>
        </p:nvSpPr>
        <p:spPr/>
        <p:txBody>
          <a:bodyPr/>
          <a:lstStyle/>
          <a:p>
            <a:fld id="{2AA957AF-53C0-420B-9C2D-77DB1416566C}" type="slidenum">
              <a:rPr kumimoji="0" lang="en-US" smtClean="0"/>
              <a:pPr/>
              <a:t>‹#›</a:t>
            </a:fld>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637BB6B-EE1B-48FB-8575-0D55C373DE88}" type="datetimeFigureOut">
              <a:rPr lang="en-US" smtClean="0"/>
              <a:pPr/>
              <a:t>11/15/2011</a:t>
            </a:fld>
            <a:endParaRPr lang="en-US" dirty="0"/>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AA957AF-53C0-420B-9C2D-77DB1416566C}" type="slidenum">
              <a:rPr kumimoji="0" lang="en-US" smtClean="0"/>
              <a:pPr/>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637BB6B-EE1B-48FB-8575-0D55C373DE88}" type="datetimeFigureOut">
              <a:rPr lang="en-US" smtClean="0"/>
              <a:pPr/>
              <a:t>11/15/2011</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AA957AF-53C0-420B-9C2D-77DB1416566C}" type="slidenum">
              <a:rPr kumimoji="0" lang="en-US" smtClean="0"/>
              <a:pPr/>
              <a:t>‹#›</a:t>
            </a:fld>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637BB6B-EE1B-48FB-8575-0D55C373DE88}" type="datetimeFigureOut">
              <a:rPr lang="en-US" smtClean="0"/>
              <a:pPr/>
              <a:t>11/15/2011</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AA957AF-53C0-420B-9C2D-77DB1416566C}" type="slidenum">
              <a:rPr kumimoji="0" lang="en-US" smtClean="0"/>
              <a:pPr/>
              <a:t>‹#›</a:t>
            </a:fld>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637BB6B-EE1B-48FB-8575-0D55C373DE88}" type="datetimeFigureOut">
              <a:rPr lang="en-US" smtClean="0"/>
              <a:pPr/>
              <a:t>11/15/2011</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AA957AF-53C0-420B-9C2D-77DB1416566C}" type="slidenum">
              <a:rPr kumimoji="0" lang="en-US" smtClean="0"/>
              <a:pPr/>
              <a:t>‹#›</a:t>
            </a:fld>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637BB6B-EE1B-48FB-8575-0D55C373DE88}" type="datetimeFigureOut">
              <a:rPr lang="en-US" smtClean="0"/>
              <a:pPr/>
              <a:t>11/15/2011</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2AA957AF-53C0-420B-9C2D-77DB1416566C}" type="slidenum">
              <a:rPr kumimoji="0" lang="en-US" smtClean="0"/>
              <a:pPr/>
              <a:t>‹#›</a:t>
            </a:fld>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637BB6B-EE1B-48FB-8575-0D55C373DE88}" type="datetimeFigureOut">
              <a:rPr lang="en-US" smtClean="0"/>
              <a:pPr/>
              <a:t>11/15/2011</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2AA957AF-53C0-420B-9C2D-77DB1416566C}" type="slidenum">
              <a:rPr kumimoji="0" lang="en-US" smtClean="0"/>
              <a:pPr/>
              <a:t>‹#›</a:t>
            </a:fld>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E637BB6B-EE1B-48FB-8575-0D55C373DE88}" type="datetimeFigureOut">
              <a:rPr lang="en-US" smtClean="0"/>
              <a:pPr/>
              <a:t>11/15/2011</a:t>
            </a:fld>
            <a:endParaRPr lang="en-US"/>
          </a:p>
        </p:txBody>
      </p:sp>
      <p:sp>
        <p:nvSpPr>
          <p:cNvPr id="8" name="Slide Number Placeholder 7"/>
          <p:cNvSpPr>
            <a:spLocks noGrp="1"/>
          </p:cNvSpPr>
          <p:nvPr>
            <p:ph type="sldNum" sz="quarter" idx="11"/>
          </p:nvPr>
        </p:nvSpPr>
        <p:spPr/>
        <p:txBody>
          <a:bodyPr/>
          <a:lstStyle/>
          <a:p>
            <a:fld id="{2AA957AF-53C0-420B-9C2D-77DB1416566C}" type="slidenum">
              <a:rPr kumimoji="0" lang="en-US" smtClean="0"/>
              <a:pPr/>
              <a:t>‹#›</a:t>
            </a:fld>
            <a:endParaRPr kumimoji="0" lang="en-US"/>
          </a:p>
        </p:txBody>
      </p:sp>
      <p:sp>
        <p:nvSpPr>
          <p:cNvPr id="9" name="Footer Placeholder 8"/>
          <p:cNvSpPr>
            <a:spLocks noGrp="1"/>
          </p:cNvSpPr>
          <p:nvPr>
            <p:ph type="ftr" sz="quarter" idx="12"/>
          </p:nvPr>
        </p:nvSpPr>
        <p:spPr/>
        <p:txBody>
          <a:bodyPr/>
          <a:lstStyle/>
          <a:p>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37BB6B-EE1B-48FB-8575-0D55C373DE88}" type="datetimeFigureOut">
              <a:rPr lang="en-US" smtClean="0"/>
              <a:pPr/>
              <a:t>11/15/2011</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2AA957AF-53C0-420B-9C2D-77DB1416566C}" type="slidenum">
              <a:rPr kumimoji="0" lang="en-US" smtClean="0"/>
              <a:pPr/>
              <a:t>‹#›</a:t>
            </a:fld>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637BB6B-EE1B-48FB-8575-0D55C373DE88}" type="datetimeFigureOut">
              <a:rPr lang="en-US" smtClean="0"/>
              <a:pPr/>
              <a:t>11/15/2011</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a:xfrm>
            <a:off x="8156448" y="6422064"/>
            <a:ext cx="762000" cy="365125"/>
          </a:xfrm>
        </p:spPr>
        <p:txBody>
          <a:bodyPr/>
          <a:lstStyle/>
          <a:p>
            <a:fld id="{2AA957AF-53C0-420B-9C2D-77DB1416566C}" type="slidenum">
              <a:rPr kumimoji="0" lang="en-US" smtClean="0"/>
              <a:pPr/>
              <a:t>‹#›</a:t>
            </a:fld>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E637BB6B-EE1B-48FB-8575-0D55C373DE88}" type="datetimeFigureOut">
              <a:rPr lang="en-US" smtClean="0"/>
              <a:pPr/>
              <a:t>11/15/2011</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2AA957AF-53C0-420B-9C2D-77DB1416566C}" type="slidenum">
              <a:rPr kumimoji="0" lang="en-US" smtClean="0"/>
              <a:pPr/>
              <a:t>‹#›</a:t>
            </a:fld>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E637BB6B-EE1B-48FB-8575-0D55C373DE88}" type="datetimeFigureOut">
              <a:rPr lang="en-US" smtClean="0"/>
              <a:pPr/>
              <a:t>11/15/2011</a:t>
            </a:fld>
            <a:endParaRPr lang="en-US" sz="1000">
              <a:solidFill>
                <a:schemeClr val="tx2">
                  <a:shade val="50000"/>
                </a:schemeClr>
              </a:solidFil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algn="ctr" eaLnBrk="1" latinLnBrk="0" hangingPunct="1"/>
            <a:endParaRPr kumimoji="0" lang="en-US" sz="1000" dirty="0">
              <a:solidFill>
                <a:schemeClr val="tx2">
                  <a:shade val="50000"/>
                </a:schemeClr>
              </a:solidFil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2AA957AF-53C0-420B-9C2D-77DB1416566C}" type="slidenum">
              <a:rPr kumimoji="0" lang="en-US" smtClean="0"/>
              <a:pPr/>
              <a:t>‹#›</a:t>
            </a:fld>
            <a:endParaRPr kumimoji="0" lang="en-US" sz="1000" dirty="0">
              <a:solidFill>
                <a:schemeClr val="tx2">
                  <a:shade val="50000"/>
                </a:schemeClr>
              </a:solidFill>
            </a:endParaRPr>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hyperlink" Target="http://www.women-problem.com/wp-content/uploads/2011/08/civil-Rights.gif" TargetMode="External"/><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hyperlink" Target="http://imprint.printmag.com/daily-heller/jim-crow-had-to-go/"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gif"/></Relationships>
</file>

<file path=ppt/slides/_rels/slide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 y="381000"/>
            <a:ext cx="8534400" cy="817388"/>
          </a:xfrm>
        </p:spPr>
        <p:txBody>
          <a:bodyPr>
            <a:noAutofit/>
          </a:bodyPr>
          <a:lstStyle/>
          <a:p>
            <a:pPr algn="l"/>
            <a:r>
              <a:rPr lang="en-US" sz="4400" b="1" dirty="0" smtClean="0">
                <a:solidFill>
                  <a:srgbClr val="FFC000"/>
                </a:solidFill>
              </a:rPr>
              <a:t>Civil Right Progress</a:t>
            </a:r>
            <a:endParaRPr lang="en-US" sz="3600" dirty="0">
              <a:solidFill>
                <a:srgbClr val="FFC000"/>
              </a:solidFill>
            </a:endParaRPr>
          </a:p>
        </p:txBody>
      </p:sp>
      <p:pic>
        <p:nvPicPr>
          <p:cNvPr id="4" name="Picture 3" descr="http://www.healthcarebuilder.com/images/kaplan_university.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400800"/>
            <a:ext cx="1322717" cy="295712"/>
          </a:xfrm>
          <a:prstGeom prst="rect">
            <a:avLst/>
          </a:prstGeom>
          <a:noFill/>
          <a:ln>
            <a:noFill/>
          </a:ln>
          <a:effectLst>
            <a:innerShdw blurRad="114300">
              <a:prstClr val="black"/>
            </a:innerShdw>
          </a:effectLst>
        </p:spPr>
      </p:pic>
      <p:pic>
        <p:nvPicPr>
          <p:cNvPr id="5" name="Picture 4" descr="http://www.women-problem.com/wp-content/uploads/2011/08/civil-Rights.gif"/>
          <p:cNvPicPr/>
          <p:nvPr/>
        </p:nvPicPr>
        <p:blipFill>
          <a:blip r:embed="rId4">
            <a:extLst>
              <a:ext uri="{28A0092B-C50C-407E-A947-70E740481C1C}">
                <a14:useLocalDpi xmlns:a14="http://schemas.microsoft.com/office/drawing/2010/main" val="0"/>
              </a:ext>
            </a:extLst>
          </a:blip>
          <a:srcRect/>
          <a:stretch>
            <a:fillRect/>
          </a:stretch>
        </p:blipFill>
        <p:spPr bwMode="auto">
          <a:xfrm>
            <a:off x="533400" y="1455420"/>
            <a:ext cx="3657599" cy="2853690"/>
          </a:xfrm>
          <a:prstGeom prst="rect">
            <a:avLst/>
          </a:prstGeom>
          <a:noFill/>
          <a:ln>
            <a:noFill/>
          </a:ln>
          <a:effectLst>
            <a:reflection blurRad="6350" stA="50000" endA="300" endPos="55500" dist="50800" dir="5400000" sy="-100000" algn="bl" rotWithShape="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180716" cy="1143000"/>
          </a:xfrm>
        </p:spPr>
        <p:txBody>
          <a:bodyPr>
            <a:normAutofit/>
          </a:bodyPr>
          <a:lstStyle/>
          <a:p>
            <a:r>
              <a:rPr lang="en-US" dirty="0" smtClean="0">
                <a:solidFill>
                  <a:srgbClr val="FFC000"/>
                </a:solidFill>
              </a:rPr>
              <a:t>Pictures from my community</a:t>
            </a:r>
            <a:endParaRPr lang="en-US" dirty="0"/>
          </a:p>
        </p:txBody>
      </p:sp>
      <p:pic>
        <p:nvPicPr>
          <p:cNvPr id="4" name="Picture 3" descr="http://www.healthcarebuilder.com/images/kaplan_university.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0" y="6400800"/>
            <a:ext cx="1322717" cy="295712"/>
          </a:xfrm>
          <a:prstGeom prst="rect">
            <a:avLst/>
          </a:prstGeom>
          <a:noFill/>
          <a:ln>
            <a:noFill/>
          </a:ln>
          <a:effectLst>
            <a:innerShdw blurRad="114300">
              <a:prstClr val="black"/>
            </a:innerShdw>
          </a:effectLst>
        </p:spPr>
      </p:pic>
      <p:sp>
        <p:nvSpPr>
          <p:cNvPr id="7" name="Title 1"/>
          <p:cNvSpPr txBox="1">
            <a:spLocks/>
          </p:cNvSpPr>
          <p:nvPr/>
        </p:nvSpPr>
        <p:spPr>
          <a:xfrm>
            <a:off x="609600" y="2209800"/>
            <a:ext cx="8180716" cy="9144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sz="2000" dirty="0" smtClean="0">
                <a:solidFill>
                  <a:srgbClr val="FFC000"/>
                </a:solidFill>
              </a:rPr>
              <a:t>Things we could do better…</a:t>
            </a:r>
            <a:endParaRPr lang="en-US" sz="2000" dirty="0"/>
          </a:p>
        </p:txBody>
      </p:sp>
    </p:spTree>
    <p:extLst>
      <p:ext uri="{BB962C8B-B14F-4D97-AF65-F5344CB8AC3E}">
        <p14:creationId xmlns:p14="http://schemas.microsoft.com/office/powerpoint/2010/main" val="11699833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01000" cy="1143000"/>
          </a:xfrm>
        </p:spPr>
        <p:txBody>
          <a:bodyPr>
            <a:normAutofit/>
          </a:bodyPr>
          <a:lstStyle/>
          <a:p>
            <a:r>
              <a:rPr lang="en-US" dirty="0" smtClean="0">
                <a:solidFill>
                  <a:srgbClr val="FFC000"/>
                </a:solidFill>
              </a:rPr>
              <a:t>Poor neighborhoods</a:t>
            </a:r>
            <a:endParaRPr lang="en-US" dirty="0"/>
          </a:p>
        </p:txBody>
      </p:sp>
      <p:pic>
        <p:nvPicPr>
          <p:cNvPr id="4" name="Picture 3" descr="http://www.healthcarebuilder.com/images/kaplan_university.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400800"/>
            <a:ext cx="1322717" cy="295712"/>
          </a:xfrm>
          <a:prstGeom prst="rect">
            <a:avLst/>
          </a:prstGeom>
          <a:noFill/>
          <a:ln>
            <a:noFill/>
          </a:ln>
          <a:effectLst>
            <a:innerShdw blurRad="114300">
              <a:prstClr val="black"/>
            </a:inn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1828799"/>
            <a:ext cx="6934200" cy="2746375"/>
          </a:xfrm>
          <a:prstGeom prst="rect">
            <a:avLst/>
          </a:prstGeom>
        </p:spPr>
      </p:pic>
    </p:spTree>
    <p:extLst>
      <p:ext uri="{BB962C8B-B14F-4D97-AF65-F5344CB8AC3E}">
        <p14:creationId xmlns:p14="http://schemas.microsoft.com/office/powerpoint/2010/main" val="12161995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01000" cy="1143000"/>
          </a:xfrm>
        </p:spPr>
        <p:txBody>
          <a:bodyPr>
            <a:normAutofit/>
          </a:bodyPr>
          <a:lstStyle/>
          <a:p>
            <a:r>
              <a:rPr lang="en-US" dirty="0" smtClean="0">
                <a:solidFill>
                  <a:srgbClr val="FFC000"/>
                </a:solidFill>
              </a:rPr>
              <a:t>Some areas are very poor</a:t>
            </a:r>
            <a:endParaRPr lang="en-US" dirty="0"/>
          </a:p>
        </p:txBody>
      </p:sp>
      <p:pic>
        <p:nvPicPr>
          <p:cNvPr id="4" name="Picture 3" descr="http://www.healthcarebuilder.com/images/kaplan_university.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400800"/>
            <a:ext cx="1322717" cy="295712"/>
          </a:xfrm>
          <a:prstGeom prst="rect">
            <a:avLst/>
          </a:prstGeom>
          <a:noFill/>
          <a:ln>
            <a:noFill/>
          </a:ln>
          <a:effectLst>
            <a:innerShdw blurRad="114300">
              <a:prstClr val="black"/>
            </a:inn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1523999"/>
            <a:ext cx="5867400" cy="4226517"/>
          </a:xfrm>
          <a:prstGeom prst="rect">
            <a:avLst/>
          </a:prstGeom>
        </p:spPr>
      </p:pic>
    </p:spTree>
    <p:extLst>
      <p:ext uri="{BB962C8B-B14F-4D97-AF65-F5344CB8AC3E}">
        <p14:creationId xmlns:p14="http://schemas.microsoft.com/office/powerpoint/2010/main" val="12161995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01000" cy="1143000"/>
          </a:xfrm>
        </p:spPr>
        <p:txBody>
          <a:bodyPr>
            <a:normAutofit/>
          </a:bodyPr>
          <a:lstStyle/>
          <a:p>
            <a:r>
              <a:rPr lang="en-US" dirty="0" smtClean="0">
                <a:solidFill>
                  <a:srgbClr val="FFC000"/>
                </a:solidFill>
              </a:rPr>
              <a:t>Areas riddled with graffiti</a:t>
            </a:r>
            <a:endParaRPr lang="en-US" dirty="0"/>
          </a:p>
        </p:txBody>
      </p:sp>
      <p:pic>
        <p:nvPicPr>
          <p:cNvPr id="4" name="Picture 3" descr="http://www.healthcarebuilder.com/images/kaplan_university.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400800"/>
            <a:ext cx="1322717" cy="295712"/>
          </a:xfrm>
          <a:prstGeom prst="rect">
            <a:avLst/>
          </a:prstGeom>
          <a:noFill/>
          <a:ln>
            <a:noFill/>
          </a:ln>
          <a:effectLst>
            <a:innerShdw blurRad="114300">
              <a:prstClr val="black"/>
            </a:inn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1371600"/>
            <a:ext cx="6758940" cy="268026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3077" y="3505199"/>
            <a:ext cx="4724400" cy="2579831"/>
          </a:xfrm>
          <a:prstGeom prst="rect">
            <a:avLst/>
          </a:prstGeom>
        </p:spPr>
      </p:pic>
    </p:spTree>
    <p:extLst>
      <p:ext uri="{BB962C8B-B14F-4D97-AF65-F5344CB8AC3E}">
        <p14:creationId xmlns:p14="http://schemas.microsoft.com/office/powerpoint/2010/main" val="12161995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01000" cy="1143000"/>
          </a:xfrm>
        </p:spPr>
        <p:txBody>
          <a:bodyPr>
            <a:normAutofit/>
          </a:bodyPr>
          <a:lstStyle/>
          <a:p>
            <a:r>
              <a:rPr lang="en-US" dirty="0" smtClean="0">
                <a:solidFill>
                  <a:srgbClr val="FFC000"/>
                </a:solidFill>
              </a:rPr>
              <a:t>Transit System for the poor</a:t>
            </a:r>
            <a:endParaRPr lang="en-US" dirty="0"/>
          </a:p>
        </p:txBody>
      </p:sp>
      <p:pic>
        <p:nvPicPr>
          <p:cNvPr id="4" name="Picture 3" descr="http://www.healthcarebuilder.com/images/kaplan_university.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400800"/>
            <a:ext cx="1322717" cy="295712"/>
          </a:xfrm>
          <a:prstGeom prst="rect">
            <a:avLst/>
          </a:prstGeom>
          <a:noFill/>
          <a:ln>
            <a:noFill/>
          </a:ln>
          <a:effectLst>
            <a:innerShdw blurRad="114300">
              <a:prstClr val="black"/>
            </a:inn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1447800"/>
            <a:ext cx="4282735" cy="4419600"/>
          </a:xfrm>
          <a:prstGeom prst="rect">
            <a:avLst/>
          </a:prstGeom>
        </p:spPr>
      </p:pic>
    </p:spTree>
    <p:extLst>
      <p:ext uri="{BB962C8B-B14F-4D97-AF65-F5344CB8AC3E}">
        <p14:creationId xmlns:p14="http://schemas.microsoft.com/office/powerpoint/2010/main" val="12161995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180716" cy="1143000"/>
          </a:xfrm>
        </p:spPr>
        <p:txBody>
          <a:bodyPr>
            <a:normAutofit/>
          </a:bodyPr>
          <a:lstStyle/>
          <a:p>
            <a:r>
              <a:rPr lang="en-US" dirty="0" smtClean="0">
                <a:solidFill>
                  <a:srgbClr val="FFC000"/>
                </a:solidFill>
              </a:rPr>
              <a:t>Pictures from my community</a:t>
            </a:r>
            <a:endParaRPr lang="en-US" dirty="0"/>
          </a:p>
        </p:txBody>
      </p:sp>
      <p:pic>
        <p:nvPicPr>
          <p:cNvPr id="4" name="Picture 3" descr="http://www.healthcarebuilder.com/images/kaplan_university.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0" y="6400800"/>
            <a:ext cx="1322717" cy="295712"/>
          </a:xfrm>
          <a:prstGeom prst="rect">
            <a:avLst/>
          </a:prstGeom>
          <a:noFill/>
          <a:ln>
            <a:noFill/>
          </a:ln>
          <a:effectLst>
            <a:innerShdw blurRad="114300">
              <a:prstClr val="black"/>
            </a:innerShdw>
          </a:effectLst>
        </p:spPr>
      </p:pic>
      <p:sp>
        <p:nvSpPr>
          <p:cNvPr id="7" name="Title 1"/>
          <p:cNvSpPr txBox="1">
            <a:spLocks/>
          </p:cNvSpPr>
          <p:nvPr/>
        </p:nvSpPr>
        <p:spPr>
          <a:xfrm>
            <a:off x="609600" y="2209800"/>
            <a:ext cx="8180716" cy="9144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sz="2000" dirty="0" smtClean="0">
                <a:solidFill>
                  <a:srgbClr val="FFC000"/>
                </a:solidFill>
              </a:rPr>
              <a:t>But things are always getting better…</a:t>
            </a:r>
            <a:endParaRPr lang="en-US" sz="2000" dirty="0"/>
          </a:p>
        </p:txBody>
      </p:sp>
    </p:spTree>
    <p:extLst>
      <p:ext uri="{BB962C8B-B14F-4D97-AF65-F5344CB8AC3E}">
        <p14:creationId xmlns:p14="http://schemas.microsoft.com/office/powerpoint/2010/main" val="16085891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01000" cy="1143000"/>
          </a:xfrm>
        </p:spPr>
        <p:txBody>
          <a:bodyPr>
            <a:normAutofit/>
          </a:bodyPr>
          <a:lstStyle/>
          <a:p>
            <a:r>
              <a:rPr lang="en-US" dirty="0" smtClean="0">
                <a:solidFill>
                  <a:srgbClr val="FFC000"/>
                </a:solidFill>
              </a:rPr>
              <a:t>Major Construction</a:t>
            </a:r>
            <a:endParaRPr lang="en-US" dirty="0"/>
          </a:p>
        </p:txBody>
      </p:sp>
      <p:pic>
        <p:nvPicPr>
          <p:cNvPr id="4" name="Picture 3" descr="http://www.healthcarebuilder.com/images/kaplan_university.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400800"/>
            <a:ext cx="1322717" cy="295712"/>
          </a:xfrm>
          <a:prstGeom prst="rect">
            <a:avLst/>
          </a:prstGeom>
          <a:noFill/>
          <a:ln>
            <a:noFill/>
          </a:ln>
          <a:effectLst>
            <a:innerShdw blurRad="114300">
              <a:prstClr val="black"/>
            </a:inn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524000"/>
            <a:ext cx="6119257" cy="4250031"/>
          </a:xfrm>
          <a:prstGeom prst="rect">
            <a:avLst/>
          </a:prstGeom>
        </p:spPr>
      </p:pic>
    </p:spTree>
    <p:extLst>
      <p:ext uri="{BB962C8B-B14F-4D97-AF65-F5344CB8AC3E}">
        <p14:creationId xmlns:p14="http://schemas.microsoft.com/office/powerpoint/2010/main" val="7435536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 y="304800"/>
            <a:ext cx="8534400" cy="817388"/>
          </a:xfrm>
        </p:spPr>
        <p:txBody>
          <a:bodyPr>
            <a:noAutofit/>
          </a:bodyPr>
          <a:lstStyle/>
          <a:p>
            <a:pPr algn="l"/>
            <a:r>
              <a:rPr lang="en-US" sz="4400" b="1" dirty="0" smtClean="0">
                <a:solidFill>
                  <a:srgbClr val="FFC000"/>
                </a:solidFill>
              </a:rPr>
              <a:t>References</a:t>
            </a:r>
            <a:endParaRPr lang="en-US" sz="3600" dirty="0">
              <a:solidFill>
                <a:srgbClr val="FFC000"/>
              </a:solidFill>
            </a:endParaRPr>
          </a:p>
        </p:txBody>
      </p:sp>
      <p:pic>
        <p:nvPicPr>
          <p:cNvPr id="4" name="Picture 3" descr="http://www.healthcarebuilder.com/images/kaplan_university.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0" y="6400800"/>
            <a:ext cx="1322717" cy="295712"/>
          </a:xfrm>
          <a:prstGeom prst="rect">
            <a:avLst/>
          </a:prstGeom>
          <a:noFill/>
          <a:ln>
            <a:noFill/>
          </a:ln>
          <a:effectLst>
            <a:innerShdw blurRad="114300">
              <a:prstClr val="black"/>
            </a:innerShdw>
          </a:effectLst>
        </p:spPr>
      </p:pic>
      <p:sp>
        <p:nvSpPr>
          <p:cNvPr id="5" name="Content Placeholder 2"/>
          <p:cNvSpPr txBox="1">
            <a:spLocks/>
          </p:cNvSpPr>
          <p:nvPr/>
        </p:nvSpPr>
        <p:spPr>
          <a:xfrm>
            <a:off x="381000" y="1524000"/>
            <a:ext cx="8458200" cy="4419600"/>
          </a:xfrm>
          <a:prstGeom prst="rect">
            <a:avLst/>
          </a:prstGeom>
        </p:spPr>
        <p:txBody>
          <a:bodyPr vert="horz" tIns="0" rIns="45720" bIns="0" anchor="b">
            <a:normAutofit fontScale="70000" lnSpcReduction="20000"/>
          </a:bodyPr>
          <a:lstStyle>
            <a:lvl1pPr marL="0" indent="0" algn="r" rtl="0" eaLnBrk="1" latinLnBrk="0" hangingPunct="1">
              <a:spcBef>
                <a:spcPct val="20000"/>
              </a:spcBef>
              <a:buClr>
                <a:schemeClr val="accent1"/>
              </a:buClr>
              <a:buSzPct val="80000"/>
              <a:buFont typeface="Wingdings 2"/>
              <a:buNone/>
              <a:defRPr kumimoji="0" sz="2000" kern="1200">
                <a:solidFill>
                  <a:schemeClr val="tx1"/>
                </a:solidFill>
                <a:effectLst/>
                <a:latin typeface="+mn-lt"/>
                <a:ea typeface="+mn-ea"/>
                <a:cs typeface="+mn-cs"/>
              </a:defRPr>
            </a:lvl1pPr>
            <a:lvl2pPr marL="457200" indent="0" algn="ctr" rtl="0" eaLnBrk="1" latinLnBrk="0" hangingPunct="1">
              <a:spcBef>
                <a:spcPct val="20000"/>
              </a:spcBef>
              <a:buClr>
                <a:schemeClr val="accent1"/>
              </a:buClr>
              <a:buSzPct val="90000"/>
              <a:buFont typeface="Wingdings 2"/>
              <a:buNone/>
              <a:defRPr kumimoji="0" sz="26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85000"/>
              <a:buFont typeface="Arial"/>
              <a:buNone/>
              <a:defRPr kumimoji="0" sz="24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90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100000"/>
              <a:buFont typeface="Arial"/>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Font typeface="Arial"/>
              <a:buNone/>
              <a:defRPr kumimoji="0" sz="2000" kern="1200" baseline="0">
                <a:solidFill>
                  <a:schemeClr val="tx1"/>
                </a:solidFill>
                <a:latin typeface="+mn-lt"/>
                <a:ea typeface="+mn-ea"/>
                <a:cs typeface="+mn-cs"/>
              </a:defRPr>
            </a:lvl6pPr>
            <a:lvl7pPr marL="2743200" indent="0" algn="ctr" rtl="0" eaLnBrk="1" latinLnBrk="0" hangingPunct="1">
              <a:spcBef>
                <a:spcPct val="20000"/>
              </a:spcBef>
              <a:buClr>
                <a:schemeClr val="accent6"/>
              </a:buClr>
              <a:buSzPct val="100000"/>
              <a:buFont typeface="Arial"/>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6"/>
              </a:buClr>
              <a:buFont typeface="Arial"/>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accent6"/>
              </a:buClr>
              <a:buFont typeface="Arial"/>
              <a:buNone/>
              <a:defRPr kumimoji="0" sz="1600" kern="1200">
                <a:solidFill>
                  <a:schemeClr val="tx1"/>
                </a:solidFill>
                <a:latin typeface="+mn-lt"/>
                <a:ea typeface="+mn-ea"/>
                <a:cs typeface="+mn-cs"/>
              </a:defRPr>
            </a:lvl9pPr>
          </a:lstStyle>
          <a:p>
            <a:pPr algn="l"/>
            <a:r>
              <a:rPr lang="en-US" sz="2300" dirty="0" smtClean="0">
                <a:solidFill>
                  <a:schemeClr val="accent2">
                    <a:lumMod val="40000"/>
                    <a:lumOff val="60000"/>
                  </a:schemeClr>
                </a:solidFill>
              </a:rPr>
              <a:t>Hasham (August 24</a:t>
            </a:r>
            <a:r>
              <a:rPr lang="en-US" sz="2300" baseline="30000" dirty="0" smtClean="0">
                <a:solidFill>
                  <a:schemeClr val="accent2">
                    <a:lumMod val="40000"/>
                    <a:lumOff val="60000"/>
                  </a:schemeClr>
                </a:solidFill>
              </a:rPr>
              <a:t>th</a:t>
            </a:r>
            <a:r>
              <a:rPr lang="en-US" sz="2300" dirty="0" smtClean="0">
                <a:solidFill>
                  <a:schemeClr val="accent2">
                    <a:lumMod val="40000"/>
                    <a:lumOff val="60000"/>
                  </a:schemeClr>
                </a:solidFill>
              </a:rPr>
              <a:t>, 2011).  Women Problem Information.  Retrieved (11/13/2011), from  </a:t>
            </a:r>
            <a:br>
              <a:rPr lang="en-US" sz="2300" dirty="0" smtClean="0">
                <a:solidFill>
                  <a:schemeClr val="accent2">
                    <a:lumMod val="40000"/>
                    <a:lumOff val="60000"/>
                  </a:schemeClr>
                </a:solidFill>
              </a:rPr>
            </a:br>
            <a:r>
              <a:rPr lang="en-US" sz="2300" u="sng" dirty="0" smtClean="0">
                <a:solidFill>
                  <a:schemeClr val="accent2">
                    <a:lumMod val="40000"/>
                    <a:lumOff val="60000"/>
                  </a:schemeClr>
                </a:solidFill>
                <a:hlinkClick r:id="rId3"/>
              </a:rPr>
              <a:t>http</a:t>
            </a:r>
            <a:r>
              <a:rPr lang="en-US" sz="2300" u="sng" dirty="0">
                <a:solidFill>
                  <a:schemeClr val="accent2">
                    <a:lumMod val="40000"/>
                    <a:lumOff val="60000"/>
                  </a:schemeClr>
                </a:solidFill>
                <a:hlinkClick r:id="rId3"/>
              </a:rPr>
              <a:t>://</a:t>
            </a:r>
            <a:r>
              <a:rPr lang="en-US" sz="2300" u="sng" dirty="0" smtClean="0">
                <a:solidFill>
                  <a:schemeClr val="accent2">
                    <a:lumMod val="40000"/>
                    <a:lumOff val="60000"/>
                  </a:schemeClr>
                </a:solidFill>
                <a:hlinkClick r:id="rId3"/>
              </a:rPr>
              <a:t>www.women-problem.com/wp-content/uploads/2011/08/civil-Rights.gif</a:t>
            </a:r>
            <a:r>
              <a:rPr lang="en-US" sz="2300" u="sng" dirty="0" smtClean="0">
                <a:solidFill>
                  <a:schemeClr val="accent2">
                    <a:lumMod val="40000"/>
                    <a:lumOff val="60000"/>
                  </a:schemeClr>
                </a:solidFill>
              </a:rPr>
              <a:t/>
            </a:r>
            <a:br>
              <a:rPr lang="en-US" sz="2300" u="sng" dirty="0" smtClean="0">
                <a:solidFill>
                  <a:schemeClr val="accent2">
                    <a:lumMod val="40000"/>
                    <a:lumOff val="60000"/>
                  </a:schemeClr>
                </a:solidFill>
              </a:rPr>
            </a:br>
            <a:endParaRPr lang="en-US" sz="2300" u="sng" dirty="0" smtClean="0">
              <a:solidFill>
                <a:schemeClr val="accent2">
                  <a:lumMod val="40000"/>
                  <a:lumOff val="60000"/>
                </a:schemeClr>
              </a:solidFill>
            </a:endParaRPr>
          </a:p>
          <a:p>
            <a:pPr algn="l"/>
            <a:r>
              <a:rPr lang="en-US" sz="2300" dirty="0" smtClean="0">
                <a:solidFill>
                  <a:schemeClr val="accent2">
                    <a:lumMod val="40000"/>
                    <a:lumOff val="60000"/>
                  </a:schemeClr>
                </a:solidFill>
              </a:rPr>
              <a:t>Heller, Steven (</a:t>
            </a:r>
            <a:r>
              <a:rPr lang="en-US" sz="2300" dirty="0" err="1" smtClean="0">
                <a:solidFill>
                  <a:schemeClr val="accent2">
                    <a:lumMod val="40000"/>
                    <a:lumOff val="60000"/>
                  </a:schemeClr>
                </a:solidFill>
              </a:rPr>
              <a:t>n.d.</a:t>
            </a:r>
            <a:r>
              <a:rPr lang="en-US" sz="2300" dirty="0" smtClean="0">
                <a:solidFill>
                  <a:schemeClr val="accent2">
                    <a:lumMod val="40000"/>
                    <a:lumOff val="60000"/>
                  </a:schemeClr>
                </a:solidFill>
              </a:rPr>
              <a:t>).  Jim Crow Had to Go.</a:t>
            </a:r>
            <a:br>
              <a:rPr lang="en-US" sz="2300" dirty="0" smtClean="0">
                <a:solidFill>
                  <a:schemeClr val="accent2">
                    <a:lumMod val="40000"/>
                    <a:lumOff val="60000"/>
                  </a:schemeClr>
                </a:solidFill>
              </a:rPr>
            </a:br>
            <a:r>
              <a:rPr lang="en-US" sz="2300" dirty="0" smtClean="0">
                <a:solidFill>
                  <a:schemeClr val="accent2">
                    <a:lumMod val="40000"/>
                    <a:lumOff val="60000"/>
                  </a:schemeClr>
                </a:solidFill>
              </a:rPr>
              <a:t>Retrieved </a:t>
            </a:r>
            <a:r>
              <a:rPr lang="en-US" sz="2300" dirty="0">
                <a:solidFill>
                  <a:schemeClr val="accent2">
                    <a:lumMod val="40000"/>
                    <a:lumOff val="60000"/>
                  </a:schemeClr>
                </a:solidFill>
              </a:rPr>
              <a:t>(11/13/2011), from  </a:t>
            </a:r>
            <a:r>
              <a:rPr lang="en-US" sz="2300" dirty="0" smtClean="0">
                <a:solidFill>
                  <a:schemeClr val="accent2">
                    <a:lumMod val="40000"/>
                    <a:lumOff val="60000"/>
                  </a:schemeClr>
                </a:solidFill>
                <a:hlinkClick r:id="rId4"/>
              </a:rPr>
              <a:t>http</a:t>
            </a:r>
            <a:r>
              <a:rPr lang="en-US" sz="2300" dirty="0">
                <a:solidFill>
                  <a:schemeClr val="accent2">
                    <a:lumMod val="40000"/>
                    <a:lumOff val="60000"/>
                  </a:schemeClr>
                </a:solidFill>
                <a:hlinkClick r:id="rId4"/>
              </a:rPr>
              <a:t>://imprint.printmag.com/daily-heller/jim-crow-had-to-go</a:t>
            </a:r>
            <a:r>
              <a:rPr lang="en-US" sz="2300" dirty="0" smtClean="0">
                <a:solidFill>
                  <a:schemeClr val="accent2">
                    <a:lumMod val="40000"/>
                    <a:lumOff val="60000"/>
                  </a:schemeClr>
                </a:solidFill>
                <a:hlinkClick r:id="rId4"/>
              </a:rPr>
              <a:t>/</a:t>
            </a:r>
            <a:r>
              <a:rPr lang="en-US" sz="2300" dirty="0" smtClean="0">
                <a:solidFill>
                  <a:schemeClr val="accent2">
                    <a:lumMod val="40000"/>
                    <a:lumOff val="60000"/>
                  </a:schemeClr>
                </a:solidFill>
              </a:rPr>
              <a:t> (signs)</a:t>
            </a:r>
            <a:br>
              <a:rPr lang="en-US" sz="2300" dirty="0" smtClean="0">
                <a:solidFill>
                  <a:schemeClr val="accent2">
                    <a:lumMod val="40000"/>
                    <a:lumOff val="60000"/>
                  </a:schemeClr>
                </a:solidFill>
              </a:rPr>
            </a:br>
            <a:r>
              <a:rPr lang="en-US" sz="2300" dirty="0" smtClean="0">
                <a:solidFill>
                  <a:schemeClr val="accent2">
                    <a:lumMod val="40000"/>
                    <a:lumOff val="60000"/>
                  </a:schemeClr>
                </a:solidFill>
              </a:rPr>
              <a:t/>
            </a:r>
            <a:br>
              <a:rPr lang="en-US" sz="2300" dirty="0" smtClean="0">
                <a:solidFill>
                  <a:schemeClr val="accent2">
                    <a:lumMod val="40000"/>
                    <a:lumOff val="60000"/>
                  </a:schemeClr>
                </a:solidFill>
              </a:rPr>
            </a:br>
            <a:r>
              <a:rPr lang="en-US" sz="2300" dirty="0" smtClean="0">
                <a:solidFill>
                  <a:schemeClr val="accent2">
                    <a:lumMod val="40000"/>
                    <a:lumOff val="60000"/>
                  </a:schemeClr>
                </a:solidFill>
              </a:rPr>
              <a:t>Jackson, Eddie (11/13/2011).  All community pictures.</a:t>
            </a:r>
            <a:r>
              <a:rPr lang="en-US" sz="2200" dirty="0">
                <a:solidFill>
                  <a:schemeClr val="accent2">
                    <a:lumMod val="40000"/>
                    <a:lumOff val="60000"/>
                  </a:schemeClr>
                </a:solidFill>
              </a:rPr>
              <a:t/>
            </a:r>
            <a:br>
              <a:rPr lang="en-US" sz="2200" dirty="0">
                <a:solidFill>
                  <a:schemeClr val="accent2">
                    <a:lumMod val="40000"/>
                    <a:lumOff val="60000"/>
                  </a:schemeClr>
                </a:solidFill>
              </a:rPr>
            </a:br>
            <a:endParaRPr lang="en-US" sz="2200" dirty="0" smtClean="0">
              <a:solidFill>
                <a:schemeClr val="accent2">
                  <a:lumMod val="40000"/>
                  <a:lumOff val="60000"/>
                </a:schemeClr>
              </a:solidFill>
            </a:endParaRPr>
          </a:p>
          <a:p>
            <a:pPr algn="l"/>
            <a:endParaRPr lang="en-US" sz="2200" dirty="0" smtClean="0">
              <a:solidFill>
                <a:schemeClr val="accent2">
                  <a:lumMod val="40000"/>
                  <a:lumOff val="60000"/>
                </a:schemeClr>
              </a:solidFill>
            </a:endParaRPr>
          </a:p>
          <a:p>
            <a:pPr algn="l"/>
            <a:r>
              <a:rPr lang="en-US" sz="1300" u="sng" dirty="0" smtClean="0">
                <a:solidFill>
                  <a:schemeClr val="accent2">
                    <a:lumMod val="40000"/>
                    <a:lumOff val="60000"/>
                  </a:schemeClr>
                </a:solidFill>
              </a:rPr>
              <a:t/>
            </a:r>
            <a:br>
              <a:rPr lang="en-US" sz="1300" u="sng" dirty="0" smtClean="0">
                <a:solidFill>
                  <a:schemeClr val="accent2">
                    <a:lumMod val="40000"/>
                    <a:lumOff val="60000"/>
                  </a:schemeClr>
                </a:solidFill>
              </a:rPr>
            </a:br>
            <a:r>
              <a:rPr lang="en-US" sz="1300" u="sng" dirty="0" smtClean="0">
                <a:solidFill>
                  <a:schemeClr val="accent2">
                    <a:lumMod val="40000"/>
                    <a:lumOff val="60000"/>
                  </a:schemeClr>
                </a:solidFill>
              </a:rPr>
              <a:t/>
            </a:r>
            <a:br>
              <a:rPr lang="en-US" sz="1300" u="sng" dirty="0" smtClean="0">
                <a:solidFill>
                  <a:schemeClr val="accent2">
                    <a:lumMod val="40000"/>
                    <a:lumOff val="60000"/>
                  </a:schemeClr>
                </a:solidFill>
              </a:rPr>
            </a:br>
            <a:r>
              <a:rPr lang="en-US" sz="1300" u="sng" dirty="0" smtClean="0">
                <a:solidFill>
                  <a:schemeClr val="accent2">
                    <a:lumMod val="40000"/>
                    <a:lumOff val="60000"/>
                  </a:schemeClr>
                </a:solidFill>
              </a:rPr>
              <a:t/>
            </a:r>
            <a:br>
              <a:rPr lang="en-US" sz="1300" u="sng" dirty="0" smtClean="0">
                <a:solidFill>
                  <a:schemeClr val="accent2">
                    <a:lumMod val="40000"/>
                    <a:lumOff val="60000"/>
                  </a:schemeClr>
                </a:solidFill>
              </a:rPr>
            </a:br>
            <a:r>
              <a:rPr lang="en-US" sz="1300" u="sng" dirty="0" smtClean="0">
                <a:solidFill>
                  <a:schemeClr val="accent2">
                    <a:lumMod val="40000"/>
                    <a:lumOff val="60000"/>
                  </a:schemeClr>
                </a:solidFill>
              </a:rPr>
              <a:t/>
            </a:r>
            <a:br>
              <a:rPr lang="en-US" sz="1300" u="sng" dirty="0" smtClean="0">
                <a:solidFill>
                  <a:schemeClr val="accent2">
                    <a:lumMod val="40000"/>
                    <a:lumOff val="60000"/>
                  </a:schemeClr>
                </a:solidFill>
              </a:rPr>
            </a:br>
            <a:r>
              <a:rPr lang="en-US" sz="1300" u="sng" dirty="0" smtClean="0">
                <a:solidFill>
                  <a:schemeClr val="accent2">
                    <a:lumMod val="40000"/>
                    <a:lumOff val="60000"/>
                  </a:schemeClr>
                </a:solidFill>
              </a:rPr>
              <a:t/>
            </a:r>
            <a:br>
              <a:rPr lang="en-US" sz="1300" u="sng" dirty="0" smtClean="0">
                <a:solidFill>
                  <a:schemeClr val="accent2">
                    <a:lumMod val="40000"/>
                    <a:lumOff val="60000"/>
                  </a:schemeClr>
                </a:solidFill>
              </a:rPr>
            </a:br>
            <a:r>
              <a:rPr lang="en-US" sz="1300" u="sng" dirty="0" smtClean="0">
                <a:solidFill>
                  <a:schemeClr val="accent2">
                    <a:lumMod val="40000"/>
                    <a:lumOff val="60000"/>
                  </a:schemeClr>
                </a:solidFill>
              </a:rPr>
              <a:t/>
            </a:r>
            <a:br>
              <a:rPr lang="en-US" sz="1300" u="sng" dirty="0" smtClean="0">
                <a:solidFill>
                  <a:schemeClr val="accent2">
                    <a:lumMod val="40000"/>
                    <a:lumOff val="60000"/>
                  </a:schemeClr>
                </a:solidFill>
              </a:rPr>
            </a:br>
            <a:r>
              <a:rPr lang="en-US" sz="1300" u="sng" dirty="0" smtClean="0">
                <a:solidFill>
                  <a:schemeClr val="accent2">
                    <a:lumMod val="40000"/>
                    <a:lumOff val="60000"/>
                  </a:schemeClr>
                </a:solidFill>
              </a:rPr>
              <a:t/>
            </a:r>
            <a:br>
              <a:rPr lang="en-US" sz="1300" u="sng" dirty="0" smtClean="0">
                <a:solidFill>
                  <a:schemeClr val="accent2">
                    <a:lumMod val="40000"/>
                    <a:lumOff val="60000"/>
                  </a:schemeClr>
                </a:solidFill>
              </a:rPr>
            </a:br>
            <a:r>
              <a:rPr lang="en-US" sz="1300" u="sng" dirty="0" smtClean="0">
                <a:solidFill>
                  <a:schemeClr val="accent2">
                    <a:lumMod val="40000"/>
                    <a:lumOff val="60000"/>
                  </a:schemeClr>
                </a:solidFill>
              </a:rPr>
              <a:t/>
            </a:r>
            <a:br>
              <a:rPr lang="en-US" sz="1300" u="sng" dirty="0" smtClean="0">
                <a:solidFill>
                  <a:schemeClr val="accent2">
                    <a:lumMod val="40000"/>
                    <a:lumOff val="60000"/>
                  </a:schemeClr>
                </a:solidFill>
              </a:rPr>
            </a:br>
            <a:r>
              <a:rPr lang="en-US" sz="1300" u="sng" dirty="0" smtClean="0">
                <a:solidFill>
                  <a:schemeClr val="accent2">
                    <a:lumMod val="40000"/>
                    <a:lumOff val="60000"/>
                  </a:schemeClr>
                </a:solidFill>
              </a:rPr>
              <a:t/>
            </a:r>
            <a:br>
              <a:rPr lang="en-US" sz="1300" u="sng" dirty="0" smtClean="0">
                <a:solidFill>
                  <a:schemeClr val="accent2">
                    <a:lumMod val="40000"/>
                    <a:lumOff val="60000"/>
                  </a:schemeClr>
                </a:solidFill>
              </a:rPr>
            </a:br>
            <a:r>
              <a:rPr lang="en-US" sz="1300" u="sng" dirty="0" smtClean="0">
                <a:solidFill>
                  <a:schemeClr val="accent2">
                    <a:lumMod val="40000"/>
                    <a:lumOff val="60000"/>
                  </a:schemeClr>
                </a:solidFill>
              </a:rPr>
              <a:t/>
            </a:r>
            <a:br>
              <a:rPr lang="en-US" sz="1300" u="sng" dirty="0" smtClean="0">
                <a:solidFill>
                  <a:schemeClr val="accent2">
                    <a:lumMod val="40000"/>
                    <a:lumOff val="60000"/>
                  </a:schemeClr>
                </a:solidFill>
              </a:rPr>
            </a:br>
            <a:r>
              <a:rPr lang="en-US" sz="1300" u="sng" dirty="0" smtClean="0">
                <a:solidFill>
                  <a:schemeClr val="accent2">
                    <a:lumMod val="40000"/>
                    <a:lumOff val="60000"/>
                  </a:schemeClr>
                </a:solidFill>
              </a:rPr>
              <a:t/>
            </a:r>
            <a:br>
              <a:rPr lang="en-US" sz="1300" u="sng" dirty="0" smtClean="0">
                <a:solidFill>
                  <a:schemeClr val="accent2">
                    <a:lumMod val="40000"/>
                    <a:lumOff val="60000"/>
                  </a:schemeClr>
                </a:solidFill>
              </a:rPr>
            </a:br>
            <a:r>
              <a:rPr lang="en-US" sz="1300" u="sng" dirty="0" smtClean="0">
                <a:solidFill>
                  <a:schemeClr val="accent2">
                    <a:lumMod val="40000"/>
                    <a:lumOff val="60000"/>
                  </a:schemeClr>
                </a:solidFill>
              </a:rPr>
              <a:t/>
            </a:r>
            <a:br>
              <a:rPr lang="en-US" sz="1300" u="sng" dirty="0" smtClean="0">
                <a:solidFill>
                  <a:schemeClr val="accent2">
                    <a:lumMod val="40000"/>
                    <a:lumOff val="60000"/>
                  </a:schemeClr>
                </a:solidFill>
              </a:rPr>
            </a:br>
            <a:r>
              <a:rPr lang="en-US" sz="1300" u="sng" dirty="0" smtClean="0">
                <a:solidFill>
                  <a:schemeClr val="accent2">
                    <a:lumMod val="40000"/>
                    <a:lumOff val="60000"/>
                  </a:schemeClr>
                </a:solidFill>
              </a:rPr>
              <a:t/>
            </a:r>
            <a:br>
              <a:rPr lang="en-US" sz="1300" u="sng" dirty="0" smtClean="0">
                <a:solidFill>
                  <a:schemeClr val="accent2">
                    <a:lumMod val="40000"/>
                    <a:lumOff val="60000"/>
                  </a:schemeClr>
                </a:solidFill>
              </a:rPr>
            </a:br>
            <a:r>
              <a:rPr lang="en-US" sz="1300" u="sng" dirty="0" smtClean="0">
                <a:solidFill>
                  <a:schemeClr val="accent2">
                    <a:lumMod val="40000"/>
                    <a:lumOff val="60000"/>
                  </a:schemeClr>
                </a:solidFill>
              </a:rPr>
              <a:t/>
            </a:r>
            <a:br>
              <a:rPr lang="en-US" sz="1300" u="sng" dirty="0" smtClean="0">
                <a:solidFill>
                  <a:schemeClr val="accent2">
                    <a:lumMod val="40000"/>
                    <a:lumOff val="60000"/>
                  </a:schemeClr>
                </a:solidFill>
              </a:rPr>
            </a:br>
            <a:r>
              <a:rPr lang="en-US" sz="1300" u="sng" dirty="0" smtClean="0">
                <a:solidFill>
                  <a:schemeClr val="accent2">
                    <a:lumMod val="40000"/>
                    <a:lumOff val="60000"/>
                  </a:schemeClr>
                </a:solidFill>
              </a:rPr>
              <a:t/>
            </a:r>
            <a:br>
              <a:rPr lang="en-US" sz="1300" u="sng" dirty="0" smtClean="0">
                <a:solidFill>
                  <a:schemeClr val="accent2">
                    <a:lumMod val="40000"/>
                    <a:lumOff val="60000"/>
                  </a:schemeClr>
                </a:solidFill>
              </a:rPr>
            </a:br>
            <a:r>
              <a:rPr lang="en-US" sz="1300" u="sng" dirty="0" smtClean="0">
                <a:solidFill>
                  <a:schemeClr val="accent2">
                    <a:lumMod val="40000"/>
                    <a:lumOff val="60000"/>
                  </a:schemeClr>
                </a:solidFill>
              </a:rPr>
              <a:t/>
            </a:r>
            <a:br>
              <a:rPr lang="en-US" sz="1300" u="sng" dirty="0" smtClean="0">
                <a:solidFill>
                  <a:schemeClr val="accent2">
                    <a:lumMod val="40000"/>
                    <a:lumOff val="60000"/>
                  </a:schemeClr>
                </a:solidFill>
              </a:rPr>
            </a:br>
            <a:r>
              <a:rPr lang="en-US" sz="1300" u="sng" dirty="0" smtClean="0">
                <a:solidFill>
                  <a:schemeClr val="accent2">
                    <a:lumMod val="40000"/>
                    <a:lumOff val="60000"/>
                  </a:schemeClr>
                </a:solidFill>
              </a:rPr>
              <a:t/>
            </a:r>
            <a:br>
              <a:rPr lang="en-US" sz="1300" u="sng" dirty="0" smtClean="0">
                <a:solidFill>
                  <a:schemeClr val="accent2">
                    <a:lumMod val="40000"/>
                    <a:lumOff val="60000"/>
                  </a:schemeClr>
                </a:solidFill>
              </a:rPr>
            </a:br>
            <a:endParaRPr lang="en-US" sz="1300" u="sng" dirty="0" smtClean="0">
              <a:solidFill>
                <a:schemeClr val="accent2">
                  <a:lumMod val="40000"/>
                  <a:lumOff val="60000"/>
                </a:schemeClr>
              </a:solidFill>
            </a:endParaRPr>
          </a:p>
        </p:txBody>
      </p:sp>
    </p:spTree>
    <p:extLst>
      <p:ext uri="{BB962C8B-B14F-4D97-AF65-F5344CB8AC3E}">
        <p14:creationId xmlns:p14="http://schemas.microsoft.com/office/powerpoint/2010/main" val="3274825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180716" cy="1143000"/>
          </a:xfrm>
        </p:spPr>
        <p:txBody>
          <a:bodyPr>
            <a:normAutofit/>
          </a:bodyPr>
          <a:lstStyle/>
          <a:p>
            <a:r>
              <a:rPr lang="en-US" dirty="0" smtClean="0">
                <a:solidFill>
                  <a:srgbClr val="FFC000"/>
                </a:solidFill>
              </a:rPr>
              <a:t>Bonus picture</a:t>
            </a:r>
            <a:endParaRPr lang="en-US" dirty="0"/>
          </a:p>
        </p:txBody>
      </p:sp>
      <p:pic>
        <p:nvPicPr>
          <p:cNvPr id="4" name="Picture 3" descr="http://www.healthcarebuilder.com/images/kaplan_university.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0" y="6400800"/>
            <a:ext cx="1322717" cy="295712"/>
          </a:xfrm>
          <a:prstGeom prst="rect">
            <a:avLst/>
          </a:prstGeom>
          <a:noFill/>
          <a:ln>
            <a:noFill/>
          </a:ln>
          <a:effectLst>
            <a:innerShdw blurRad="114300">
              <a:prstClr val="black"/>
            </a:innerShdw>
          </a:effectLst>
        </p:spPr>
      </p:pic>
      <p:sp>
        <p:nvSpPr>
          <p:cNvPr id="7" name="Title 1"/>
          <p:cNvSpPr txBox="1">
            <a:spLocks/>
          </p:cNvSpPr>
          <p:nvPr/>
        </p:nvSpPr>
        <p:spPr>
          <a:xfrm>
            <a:off x="609600" y="2209800"/>
            <a:ext cx="8180716" cy="9144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sz="2000" dirty="0" smtClean="0">
                <a:solidFill>
                  <a:srgbClr val="FFC000"/>
                </a:solidFill>
              </a:rPr>
              <a:t>I just thought you would like this…</a:t>
            </a:r>
            <a:endParaRPr lang="en-US" sz="2000" dirty="0"/>
          </a:p>
        </p:txBody>
      </p:sp>
    </p:spTree>
    <p:extLst>
      <p:ext uri="{BB962C8B-B14F-4D97-AF65-F5344CB8AC3E}">
        <p14:creationId xmlns:p14="http://schemas.microsoft.com/office/powerpoint/2010/main" val="32166614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01000" cy="1143000"/>
          </a:xfrm>
        </p:spPr>
        <p:txBody>
          <a:bodyPr>
            <a:normAutofit/>
          </a:bodyPr>
          <a:lstStyle/>
          <a:p>
            <a:r>
              <a:rPr lang="en-US" dirty="0" smtClean="0">
                <a:solidFill>
                  <a:srgbClr val="FFC000"/>
                </a:solidFill>
              </a:rPr>
              <a:t>The age of great dreams</a:t>
            </a:r>
            <a:endParaRPr lang="en-US" dirty="0"/>
          </a:p>
        </p:txBody>
      </p:sp>
      <p:pic>
        <p:nvPicPr>
          <p:cNvPr id="4" name="Picture 3" descr="http://www.healthcarebuilder.com/images/kaplan_university.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400800"/>
            <a:ext cx="1322717" cy="295712"/>
          </a:xfrm>
          <a:prstGeom prst="rect">
            <a:avLst/>
          </a:prstGeom>
          <a:noFill/>
          <a:ln>
            <a:noFill/>
          </a:ln>
          <a:effectLst>
            <a:innerShdw blurRad="114300">
              <a:prstClr val="black"/>
            </a:inn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371600"/>
            <a:ext cx="8305800" cy="4721381"/>
          </a:xfrm>
          <a:prstGeom prst="rect">
            <a:avLst/>
          </a:prstGeom>
        </p:spPr>
      </p:pic>
    </p:spTree>
    <p:extLst>
      <p:ext uri="{BB962C8B-B14F-4D97-AF65-F5344CB8AC3E}">
        <p14:creationId xmlns:p14="http://schemas.microsoft.com/office/powerpoint/2010/main" val="3986491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Thesis</a:t>
            </a:r>
            <a:endParaRPr lang="en-US" dirty="0">
              <a:solidFill>
                <a:srgbClr val="FFC000"/>
              </a:solidFill>
            </a:endParaRPr>
          </a:p>
        </p:txBody>
      </p:sp>
      <p:sp>
        <p:nvSpPr>
          <p:cNvPr id="3" name="Content Placeholder 2"/>
          <p:cNvSpPr>
            <a:spLocks noGrp="1"/>
          </p:cNvSpPr>
          <p:nvPr>
            <p:ph idx="1"/>
          </p:nvPr>
        </p:nvSpPr>
        <p:spPr>
          <a:xfrm>
            <a:off x="457200" y="1600201"/>
            <a:ext cx="7467600" cy="2514600"/>
          </a:xfrm>
        </p:spPr>
        <p:txBody>
          <a:bodyPr>
            <a:normAutofit/>
          </a:bodyPr>
          <a:lstStyle/>
          <a:p>
            <a:pPr>
              <a:buFont typeface="Wingdings" pitchFamily="2" charset="2"/>
              <a:buChar char="Ø"/>
            </a:pPr>
            <a:r>
              <a:rPr lang="en-US" dirty="0" smtClean="0"/>
              <a:t>Progress in Civil Rights has </a:t>
            </a:r>
            <a:r>
              <a:rPr lang="en-US" dirty="0"/>
              <a:t>been made in the community since the Civil Rights era of the </a:t>
            </a:r>
            <a:r>
              <a:rPr lang="en-US" dirty="0" smtClean="0"/>
              <a:t>1960s; however there is room for improvement. </a:t>
            </a:r>
            <a:endParaRPr lang="en-US" dirty="0"/>
          </a:p>
        </p:txBody>
      </p:sp>
      <p:pic>
        <p:nvPicPr>
          <p:cNvPr id="4" name="Picture 3" descr="http://www.healthcarebuilder.com/images/kaplan_university.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400800"/>
            <a:ext cx="1322717" cy="295712"/>
          </a:xfrm>
          <a:prstGeom prst="rect">
            <a:avLst/>
          </a:prstGeom>
          <a:noFill/>
          <a:ln>
            <a:noFill/>
          </a:ln>
          <a:effectLst>
            <a:innerShdw blurRad="114300">
              <a:prstClr val="black"/>
            </a:innerShdw>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Past signs of segregation.</a:t>
            </a:r>
            <a:endParaRPr lang="en-US" dirty="0"/>
          </a:p>
        </p:txBody>
      </p:sp>
      <p:pic>
        <p:nvPicPr>
          <p:cNvPr id="4" name="Picture 3" descr="http://www.healthcarebuilder.com/images/kaplan_university.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400800"/>
            <a:ext cx="1322717" cy="295712"/>
          </a:xfrm>
          <a:prstGeom prst="rect">
            <a:avLst/>
          </a:prstGeom>
          <a:noFill/>
          <a:ln>
            <a:noFill/>
          </a:ln>
          <a:effectLst>
            <a:innerShdw blurRad="114300">
              <a:prstClr val="black"/>
            </a:innerShdw>
          </a:effectLst>
        </p:spPr>
      </p:pic>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62000" y="1676400"/>
            <a:ext cx="4133850" cy="1704975"/>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3847014"/>
            <a:ext cx="4876800" cy="203689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3521" y="1524000"/>
            <a:ext cx="2942844" cy="3055219"/>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1200" y="5123272"/>
            <a:ext cx="3155503" cy="75946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180716" cy="1143000"/>
          </a:xfrm>
        </p:spPr>
        <p:txBody>
          <a:bodyPr>
            <a:normAutofit/>
          </a:bodyPr>
          <a:lstStyle/>
          <a:p>
            <a:r>
              <a:rPr lang="en-US" dirty="0" smtClean="0">
                <a:solidFill>
                  <a:srgbClr val="FFC000"/>
                </a:solidFill>
              </a:rPr>
              <a:t>Pictures from my community</a:t>
            </a:r>
            <a:endParaRPr lang="en-US" dirty="0"/>
          </a:p>
        </p:txBody>
      </p:sp>
      <p:pic>
        <p:nvPicPr>
          <p:cNvPr id="4" name="Picture 3" descr="http://www.healthcarebuilder.com/images/kaplan_university.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0" y="6400800"/>
            <a:ext cx="1322717" cy="295712"/>
          </a:xfrm>
          <a:prstGeom prst="rect">
            <a:avLst/>
          </a:prstGeom>
          <a:noFill/>
          <a:ln>
            <a:noFill/>
          </a:ln>
          <a:effectLst>
            <a:innerShdw blurRad="114300">
              <a:prstClr val="black"/>
            </a:innerShdw>
          </a:effectLst>
        </p:spPr>
      </p:pic>
      <p:sp>
        <p:nvSpPr>
          <p:cNvPr id="7" name="Title 1"/>
          <p:cNvSpPr txBox="1">
            <a:spLocks/>
          </p:cNvSpPr>
          <p:nvPr/>
        </p:nvSpPr>
        <p:spPr>
          <a:xfrm>
            <a:off x="609600" y="2209800"/>
            <a:ext cx="8180716" cy="9144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sz="2000" dirty="0" smtClean="0">
                <a:solidFill>
                  <a:srgbClr val="FFC000"/>
                </a:solidFill>
              </a:rPr>
              <a:t>Things we are doing right…</a:t>
            </a:r>
            <a:endParaRPr lang="en-US" sz="20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Restaurants open to everyone</a:t>
            </a:r>
            <a:endParaRPr lang="en-US" dirty="0"/>
          </a:p>
        </p:txBody>
      </p:sp>
      <p:pic>
        <p:nvPicPr>
          <p:cNvPr id="4" name="Picture 3" descr="http://www.healthcarebuilder.com/images/kaplan_university.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400800"/>
            <a:ext cx="1322717" cy="295712"/>
          </a:xfrm>
          <a:prstGeom prst="rect">
            <a:avLst/>
          </a:prstGeom>
          <a:noFill/>
          <a:ln>
            <a:noFill/>
          </a:ln>
          <a:effectLst>
            <a:innerShdw blurRad="114300">
              <a:prstClr val="black"/>
            </a:innerShdw>
          </a:effectLst>
        </p:spPr>
      </p:pic>
      <p:pic>
        <p:nvPicPr>
          <p:cNvPr id="7" name="Content Placeholder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57200" y="1676400"/>
            <a:ext cx="7467600" cy="3763830"/>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01000" cy="1143000"/>
          </a:xfrm>
        </p:spPr>
        <p:txBody>
          <a:bodyPr>
            <a:normAutofit/>
          </a:bodyPr>
          <a:lstStyle/>
          <a:p>
            <a:r>
              <a:rPr lang="en-US" dirty="0" smtClean="0">
                <a:solidFill>
                  <a:srgbClr val="FFC000"/>
                </a:solidFill>
              </a:rPr>
              <a:t>Convenience stores open to all</a:t>
            </a:r>
            <a:endParaRPr lang="en-US" dirty="0"/>
          </a:p>
        </p:txBody>
      </p:sp>
      <p:pic>
        <p:nvPicPr>
          <p:cNvPr id="4" name="Picture 3" descr="http://www.healthcarebuilder.com/images/kaplan_university.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400800"/>
            <a:ext cx="1322717" cy="295712"/>
          </a:xfrm>
          <a:prstGeom prst="rect">
            <a:avLst/>
          </a:prstGeom>
          <a:noFill/>
          <a:ln>
            <a:noFill/>
          </a:ln>
          <a:effectLst>
            <a:innerShdw blurRad="114300">
              <a:prstClr val="black"/>
            </a:inn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030" y="1371600"/>
            <a:ext cx="3048000" cy="4874451"/>
          </a:xfrm>
          <a:prstGeom prst="rect">
            <a:avLst/>
          </a:prstGeom>
        </p:spPr>
      </p:pic>
    </p:spTree>
    <p:extLst>
      <p:ext uri="{BB962C8B-B14F-4D97-AF65-F5344CB8AC3E}">
        <p14:creationId xmlns:p14="http://schemas.microsoft.com/office/powerpoint/2010/main" val="30188669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01000" cy="1143000"/>
          </a:xfrm>
        </p:spPr>
        <p:txBody>
          <a:bodyPr>
            <a:normAutofit/>
          </a:bodyPr>
          <a:lstStyle/>
          <a:p>
            <a:r>
              <a:rPr lang="en-US" dirty="0" smtClean="0">
                <a:solidFill>
                  <a:srgbClr val="FFC000"/>
                </a:solidFill>
              </a:rPr>
              <a:t>Places of worship open to all</a:t>
            </a:r>
            <a:endParaRPr lang="en-US" dirty="0"/>
          </a:p>
        </p:txBody>
      </p:sp>
      <p:pic>
        <p:nvPicPr>
          <p:cNvPr id="4" name="Picture 3" descr="http://www.healthcarebuilder.com/images/kaplan_university.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400800"/>
            <a:ext cx="1322717" cy="295712"/>
          </a:xfrm>
          <a:prstGeom prst="rect">
            <a:avLst/>
          </a:prstGeom>
          <a:noFill/>
          <a:ln>
            <a:noFill/>
          </a:ln>
          <a:effectLst>
            <a:innerShdw blurRad="114300">
              <a:prstClr val="black"/>
            </a:inn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1" y="1371600"/>
            <a:ext cx="5410200" cy="4320335"/>
          </a:xfrm>
          <a:prstGeom prst="rect">
            <a:avLst/>
          </a:prstGeom>
        </p:spPr>
      </p:pic>
    </p:spTree>
    <p:extLst>
      <p:ext uri="{BB962C8B-B14F-4D97-AF65-F5344CB8AC3E}">
        <p14:creationId xmlns:p14="http://schemas.microsoft.com/office/powerpoint/2010/main" val="19299863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01000" cy="1143000"/>
          </a:xfrm>
        </p:spPr>
        <p:txBody>
          <a:bodyPr>
            <a:normAutofit/>
          </a:bodyPr>
          <a:lstStyle/>
          <a:p>
            <a:r>
              <a:rPr lang="en-US" dirty="0" smtClean="0">
                <a:solidFill>
                  <a:srgbClr val="FFC000"/>
                </a:solidFill>
              </a:rPr>
              <a:t>Family Health open to everyone</a:t>
            </a:r>
            <a:endParaRPr lang="en-US" dirty="0"/>
          </a:p>
        </p:txBody>
      </p:sp>
      <p:pic>
        <p:nvPicPr>
          <p:cNvPr id="4" name="Picture 3" descr="http://www.healthcarebuilder.com/images/kaplan_university.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400800"/>
            <a:ext cx="1322717" cy="295712"/>
          </a:xfrm>
          <a:prstGeom prst="rect">
            <a:avLst/>
          </a:prstGeom>
          <a:noFill/>
          <a:ln>
            <a:noFill/>
          </a:ln>
          <a:effectLst>
            <a:innerShdw blurRad="114300">
              <a:prstClr val="black"/>
            </a:inn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1600200"/>
            <a:ext cx="6324600" cy="4348928"/>
          </a:xfrm>
          <a:prstGeom prst="rect">
            <a:avLst/>
          </a:prstGeom>
        </p:spPr>
      </p:pic>
    </p:spTree>
    <p:extLst>
      <p:ext uri="{BB962C8B-B14F-4D97-AF65-F5344CB8AC3E}">
        <p14:creationId xmlns:p14="http://schemas.microsoft.com/office/powerpoint/2010/main" val="19299863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01000" cy="1143000"/>
          </a:xfrm>
        </p:spPr>
        <p:txBody>
          <a:bodyPr>
            <a:normAutofit/>
          </a:bodyPr>
          <a:lstStyle/>
          <a:p>
            <a:r>
              <a:rPr lang="en-US" dirty="0" smtClean="0">
                <a:solidFill>
                  <a:srgbClr val="FFC000"/>
                </a:solidFill>
              </a:rPr>
              <a:t>School’s Track and Field</a:t>
            </a:r>
            <a:endParaRPr lang="en-US" dirty="0"/>
          </a:p>
        </p:txBody>
      </p:sp>
      <p:pic>
        <p:nvPicPr>
          <p:cNvPr id="4" name="Picture 3" descr="http://www.healthcarebuilder.com/images/kaplan_university.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400800"/>
            <a:ext cx="1322717" cy="295712"/>
          </a:xfrm>
          <a:prstGeom prst="rect">
            <a:avLst/>
          </a:prstGeom>
          <a:noFill/>
          <a:ln>
            <a:noFill/>
          </a:ln>
          <a:effectLst>
            <a:innerShdw blurRad="114300">
              <a:prstClr val="black"/>
            </a:inn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1828800"/>
            <a:ext cx="6057013" cy="3729617"/>
          </a:xfrm>
          <a:prstGeom prst="rect">
            <a:avLst/>
          </a:prstGeom>
        </p:spPr>
      </p:pic>
    </p:spTree>
    <p:extLst>
      <p:ext uri="{BB962C8B-B14F-4D97-AF65-F5344CB8AC3E}">
        <p14:creationId xmlns:p14="http://schemas.microsoft.com/office/powerpoint/2010/main" val="192998630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3429</TotalTime>
  <Words>764</Words>
  <Application>Microsoft Office PowerPoint</Application>
  <PresentationFormat>On-screen Show (4:3)</PresentationFormat>
  <Paragraphs>56</Paragraphs>
  <Slides>19</Slides>
  <Notes>14</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Technic</vt:lpstr>
      <vt:lpstr>PowerPoint Presentation</vt:lpstr>
      <vt:lpstr>Thesis</vt:lpstr>
      <vt:lpstr>Past signs of segregation.</vt:lpstr>
      <vt:lpstr>Pictures from my community</vt:lpstr>
      <vt:lpstr>Restaurants open to everyone</vt:lpstr>
      <vt:lpstr>Convenience stores open to all</vt:lpstr>
      <vt:lpstr>Places of worship open to all</vt:lpstr>
      <vt:lpstr>Family Health open to everyone</vt:lpstr>
      <vt:lpstr>School’s Track and Field</vt:lpstr>
      <vt:lpstr>Pictures from my community</vt:lpstr>
      <vt:lpstr>Poor neighborhoods</vt:lpstr>
      <vt:lpstr>Some areas are very poor</vt:lpstr>
      <vt:lpstr>Areas riddled with graffiti</vt:lpstr>
      <vt:lpstr>Transit System for the poor</vt:lpstr>
      <vt:lpstr>Pictures from my community</vt:lpstr>
      <vt:lpstr>Major Construction</vt:lpstr>
      <vt:lpstr>PowerPoint Presentation</vt:lpstr>
      <vt:lpstr>Bonus picture</vt:lpstr>
      <vt:lpstr>The age of great dreams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Demo</dc:creator>
  <cp:lastModifiedBy>ejackson</cp:lastModifiedBy>
  <cp:revision>140</cp:revision>
  <dcterms:created xsi:type="dcterms:W3CDTF">2010-12-18T21:55:40Z</dcterms:created>
  <dcterms:modified xsi:type="dcterms:W3CDTF">2011-11-16T00:50:05Z</dcterms:modified>
</cp:coreProperties>
</file>