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3" r:id="rId5"/>
    <p:sldId id="261" r:id="rId6"/>
    <p:sldId id="260" r:id="rId7"/>
    <p:sldId id="264" r:id="rId8"/>
    <p:sldId id="265" r:id="rId9"/>
    <p:sldId id="262" r:id="rId10"/>
    <p:sldId id="258" r:id="rId11"/>
    <p:sldId id="268" r:id="rId12"/>
    <p:sldId id="270" r:id="rId13"/>
    <p:sldId id="272" r:id="rId14"/>
    <p:sldId id="273" r:id="rId15"/>
    <p:sldId id="269" r:id="rId16"/>
    <p:sldId id="271" r:id="rId17"/>
    <p:sldId id="2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25" d="100"/>
          <a:sy n="125"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7/30/2015</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7/30/2015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7/30/2015</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3.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3.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3.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10.wma"/><Relationship Id="rId7"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audio" Target="../media/media11.wma"/><Relationship Id="rId5" Type="http://schemas.microsoft.com/office/2007/relationships/media" Target="../media/media11.wma"/><Relationship Id="rId4" Type="http://schemas.openxmlformats.org/officeDocument/2006/relationships/audio" Target="../media/media10.wma"/></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045030"/>
            <a:ext cx="8791575" cy="1093300"/>
          </a:xfrm>
        </p:spPr>
        <p:txBody>
          <a:bodyPr>
            <a:normAutofit/>
          </a:bodyPr>
          <a:lstStyle/>
          <a:p>
            <a:pPr algn="ctr"/>
            <a:r>
              <a:rPr lang="en-US" sz="5400" dirty="0" smtClean="0"/>
              <a:t>Microsoft Bitlocker</a:t>
            </a:r>
            <a:endParaRPr lang="en-US" sz="5400" dirty="0"/>
          </a:p>
        </p:txBody>
      </p:sp>
      <p:sp>
        <p:nvSpPr>
          <p:cNvPr id="3" name="Subtitle 2"/>
          <p:cNvSpPr>
            <a:spLocks noGrp="1"/>
          </p:cNvSpPr>
          <p:nvPr>
            <p:ph type="subTitle" idx="1"/>
          </p:nvPr>
        </p:nvSpPr>
        <p:spPr>
          <a:xfrm>
            <a:off x="4479193" y="2929750"/>
            <a:ext cx="3347499" cy="3053204"/>
          </a:xfrm>
        </p:spPr>
        <p:txBody>
          <a:bodyPr>
            <a:normAutofit fontScale="92500" lnSpcReduction="20000"/>
          </a:bodyPr>
          <a:lstStyle/>
          <a:p>
            <a:pPr algn="ctr"/>
            <a:r>
              <a:rPr lang="en-US" b="1" dirty="0" smtClean="0"/>
              <a:t>EDDIE JACKSON</a:t>
            </a:r>
            <a:r>
              <a:rPr lang="en-US" b="1" dirty="0"/>
              <a:t/>
            </a:r>
            <a:br>
              <a:rPr lang="en-US" b="1" dirty="0"/>
            </a:br>
            <a:r>
              <a:rPr lang="en-US" b="1" dirty="0"/>
              <a:t/>
            </a:r>
            <a:br>
              <a:rPr lang="en-US" b="1" dirty="0"/>
            </a:br>
            <a:r>
              <a:rPr lang="en-US" b="1" dirty="0"/>
              <a:t>Kaplan University</a:t>
            </a:r>
            <a:br>
              <a:rPr lang="en-US" b="1" dirty="0"/>
            </a:br>
            <a:endParaRPr lang="en-US" b="1" dirty="0"/>
          </a:p>
          <a:p>
            <a:pPr algn="ctr"/>
            <a:r>
              <a:rPr lang="en-US" b="1" dirty="0" smtClean="0"/>
              <a:t>IT599-01 IT Masters Project</a:t>
            </a:r>
            <a:r>
              <a:rPr lang="en-US" b="1" dirty="0"/>
              <a:t/>
            </a:r>
            <a:br>
              <a:rPr lang="en-US" b="1" dirty="0"/>
            </a:br>
            <a:endParaRPr lang="en-US" b="1" dirty="0"/>
          </a:p>
          <a:p>
            <a:pPr algn="ctr"/>
            <a:r>
              <a:rPr lang="en-US" b="1" dirty="0"/>
              <a:t>Rhonda </a:t>
            </a:r>
            <a:r>
              <a:rPr lang="en-US" b="1" dirty="0" smtClean="0"/>
              <a:t>Chicone, PhD.</a:t>
            </a:r>
            <a:r>
              <a:rPr lang="en-US" b="1" dirty="0"/>
              <a:t/>
            </a:r>
            <a:br>
              <a:rPr lang="en-US" b="1" dirty="0"/>
            </a:br>
            <a:r>
              <a:rPr lang="en-US" b="1" dirty="0"/>
              <a:t/>
            </a:r>
            <a:br>
              <a:rPr lang="en-US" b="1" dirty="0"/>
            </a:br>
            <a:r>
              <a:rPr lang="en-US" b="1" dirty="0" smtClean="0"/>
              <a:t>august 4, 2015</a:t>
            </a:r>
            <a:endParaRPr lang="en-US" b="1" dirty="0"/>
          </a:p>
          <a:p>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58330" y="2929750"/>
            <a:ext cx="609600" cy="609600"/>
          </a:xfrm>
          <a:prstGeom prst="rect">
            <a:avLst/>
          </a:prstGeom>
        </p:spPr>
      </p:pic>
    </p:spTree>
    <p:extLst>
      <p:ext uri="{BB962C8B-B14F-4D97-AF65-F5344CB8AC3E}">
        <p14:creationId xmlns:p14="http://schemas.microsoft.com/office/powerpoint/2010/main" val="166553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3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milestones</a:t>
            </a:r>
          </a:p>
        </p:txBody>
      </p:sp>
      <p:graphicFrame>
        <p:nvGraphicFramePr>
          <p:cNvPr id="5" name="Table 4"/>
          <p:cNvGraphicFramePr>
            <a:graphicFrameLocks noGrp="1"/>
          </p:cNvGraphicFramePr>
          <p:nvPr>
            <p:extLst>
              <p:ext uri="{D42A27DB-BD31-4B8C-83A1-F6EECF244321}">
                <p14:modId xmlns:p14="http://schemas.microsoft.com/office/powerpoint/2010/main" val="135399329"/>
              </p:ext>
            </p:extLst>
          </p:nvPr>
        </p:nvGraphicFramePr>
        <p:xfrm>
          <a:off x="3021494" y="2275964"/>
          <a:ext cx="6297435" cy="3527986"/>
        </p:xfrm>
        <a:graphic>
          <a:graphicData uri="http://schemas.openxmlformats.org/drawingml/2006/table">
            <a:tbl>
              <a:tblPr firstRow="1" firstCol="1" bandRow="1">
                <a:tableStyleId>{5C22544A-7EE6-4342-B048-85BDC9FD1C3A}</a:tableStyleId>
              </a:tblPr>
              <a:tblGrid>
                <a:gridCol w="2002212"/>
                <a:gridCol w="4295223"/>
              </a:tblGrid>
              <a:tr h="179009">
                <a:tc>
                  <a:txBody>
                    <a:bodyPr/>
                    <a:lstStyle/>
                    <a:p>
                      <a:pPr marL="0" marR="0">
                        <a:lnSpc>
                          <a:spcPct val="115000"/>
                        </a:lnSpc>
                        <a:spcBef>
                          <a:spcPts val="0"/>
                        </a:spcBef>
                        <a:spcAft>
                          <a:spcPts val="0"/>
                        </a:spcAft>
                      </a:pPr>
                      <a:r>
                        <a:rPr lang="en-US" sz="1200" dirty="0">
                          <a:effectLst/>
                          <a:latin typeface="+mj-lt"/>
                        </a:rPr>
                        <a:t>Milestone</a:t>
                      </a:r>
                      <a:endParaRPr lang="en-US" sz="1200" dirty="0">
                        <a:effectLst/>
                        <a:latin typeface="+mj-lt"/>
                        <a:ea typeface="Times New Roman" panose="02020603050405020304" pitchFamily="18" charset="0"/>
                        <a:cs typeface="Times New Roman" panose="02020603050405020304" pitchFamily="18" charset="0"/>
                      </a:endParaRPr>
                    </a:p>
                  </a:txBody>
                  <a:tcPr marL="54996" marR="54996" marT="0" marB="0" anchor="ctr"/>
                </a:tc>
                <a:tc>
                  <a:txBody>
                    <a:bodyPr/>
                    <a:lstStyle/>
                    <a:p>
                      <a:pPr marL="0" marR="0">
                        <a:lnSpc>
                          <a:spcPct val="115000"/>
                        </a:lnSpc>
                        <a:spcBef>
                          <a:spcPts val="0"/>
                        </a:spcBef>
                        <a:spcAft>
                          <a:spcPts val="0"/>
                        </a:spcAft>
                      </a:pPr>
                      <a:r>
                        <a:rPr lang="en-US" sz="1200" dirty="0">
                          <a:effectLst/>
                          <a:latin typeface="+mj-lt"/>
                        </a:rPr>
                        <a:t>Description</a:t>
                      </a:r>
                      <a:endParaRPr lang="en-US" sz="1200" dirty="0">
                        <a:effectLst/>
                        <a:latin typeface="+mj-lt"/>
                        <a:ea typeface="Times New Roman" panose="02020603050405020304" pitchFamily="18" charset="0"/>
                        <a:cs typeface="Times New Roman" panose="02020603050405020304" pitchFamily="18" charset="0"/>
                      </a:endParaRPr>
                    </a:p>
                  </a:txBody>
                  <a:tcPr marL="54996" marR="54996" marT="0" marB="0" anchor="ctr"/>
                </a:tc>
              </a:tr>
              <a:tr h="3317674">
                <a:tc>
                  <a:txBody>
                    <a:bodyPr/>
                    <a:lstStyle/>
                    <a:p>
                      <a:pPr marL="0" marR="0">
                        <a:lnSpc>
                          <a:spcPct val="115000"/>
                        </a:lnSpc>
                        <a:spcBef>
                          <a:spcPts val="0"/>
                        </a:spcBef>
                        <a:spcAft>
                          <a:spcPts val="1000"/>
                        </a:spcAft>
                      </a:pPr>
                      <a:r>
                        <a:rPr lang="en-US" sz="1200" dirty="0">
                          <a:effectLst/>
                          <a:latin typeface="+mj-lt"/>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r>
                        <a:rPr lang="en-US" sz="1200" dirty="0">
                          <a:effectLst/>
                          <a:latin typeface="+mj-lt"/>
                          <a:ea typeface="Times New Roman" panose="02020603050405020304" pitchFamily="18" charset="0"/>
                          <a:cs typeface="Times New Roman" panose="02020603050405020304" pitchFamily="18" charset="0"/>
                        </a:rPr>
                        <a:t> </a:t>
                      </a:r>
                    </a:p>
                    <a:p>
                      <a:pPr marL="0" marR="0">
                        <a:lnSpc>
                          <a:spcPct val="115000"/>
                        </a:lnSpc>
                        <a:spcBef>
                          <a:spcPts val="0"/>
                        </a:spcBef>
                        <a:spcAft>
                          <a:spcPts val="1000"/>
                        </a:spcAft>
                      </a:pPr>
                      <a:r>
                        <a:rPr lang="en-US" sz="1200" dirty="0" smtClean="0">
                          <a:effectLst/>
                          <a:latin typeface="+mj-lt"/>
                          <a:ea typeface="Times New Roman" panose="02020603050405020304" pitchFamily="18" charset="0"/>
                          <a:cs typeface="Times New Roman" panose="02020603050405020304" pitchFamily="18" charset="0"/>
                        </a:rPr>
                        <a:t>(3) TPM </a:t>
                      </a:r>
                      <a:r>
                        <a:rPr lang="en-US" sz="1200" dirty="0">
                          <a:effectLst/>
                          <a:latin typeface="+mj-lt"/>
                          <a:ea typeface="Times New Roman" panose="02020603050405020304" pitchFamily="18" charset="0"/>
                          <a:cs typeface="Times New Roman" panose="02020603050405020304" pitchFamily="18" charset="0"/>
                        </a:rPr>
                        <a:t>Management</a:t>
                      </a:r>
                    </a:p>
                  </a:txBody>
                  <a:tcPr marL="68580" marR="68580" marT="0" marB="0"/>
                </a:tc>
                <a:tc>
                  <a:txBody>
                    <a:bodyPr/>
                    <a:lstStyle/>
                    <a:p>
                      <a:pPr marL="0" marR="0">
                        <a:lnSpc>
                          <a:spcPct val="115000"/>
                        </a:lnSpc>
                        <a:spcBef>
                          <a:spcPts val="0"/>
                        </a:spcBef>
                        <a:spcAft>
                          <a:spcPts val="1000"/>
                        </a:spcAft>
                      </a:pPr>
                      <a:r>
                        <a:rPr lang="en-US" sz="1200" dirty="0">
                          <a:effectLst/>
                          <a:latin typeface="+mj-lt"/>
                          <a:ea typeface="Times New Roman" panose="02020603050405020304" pitchFamily="18" charset="0"/>
                          <a:cs typeface="Times New Roman" panose="02020603050405020304" pitchFamily="18" charset="0"/>
                        </a:rPr>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After the TPM chips have been enabled, the step stage of the process will be to collect Bitlocker recovery keys. Because I have chosen not to buy a Bitlocker management system, I will use code I have created to manage the retrieval and storage of Bitlocker recovery information. For this step, I </a:t>
                      </a:r>
                      <a:r>
                        <a:rPr lang="en-US" sz="1200" dirty="0" smtClean="0">
                          <a:effectLst/>
                          <a:latin typeface="+mj-lt"/>
                          <a:ea typeface="Times New Roman" panose="02020603050405020304" pitchFamily="18" charset="0"/>
                          <a:cs typeface="Times New Roman" panose="02020603050405020304" pitchFamily="18" charset="0"/>
                        </a:rPr>
                        <a:t>used </a:t>
                      </a:r>
                      <a:r>
                        <a:rPr lang="en-US" sz="1200" dirty="0">
                          <a:effectLst/>
                          <a:latin typeface="+mj-lt"/>
                          <a:ea typeface="Times New Roman" panose="02020603050405020304" pitchFamily="18" charset="0"/>
                          <a:cs typeface="Times New Roman" panose="02020603050405020304" pitchFamily="18" charset="0"/>
                        </a:rPr>
                        <a:t>LANDesk (desktop management software) to deploy my TPM management scripted application. The TPM management does four things (1) Activates the TPM Chip, (2) takes ownership of the TPM, (3) adds protectors to the TPM, and (4) starts and pauses Bitlocker encryption.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
                      </a:r>
                      <a:br>
                        <a:rPr lang="en-US" sz="1200" dirty="0">
                          <a:effectLst/>
                          <a:latin typeface="+mj-lt"/>
                          <a:ea typeface="Times New Roman" panose="02020603050405020304" pitchFamily="18" charset="0"/>
                          <a:cs typeface="Times New Roman" panose="02020603050405020304" pitchFamily="18" charset="0"/>
                        </a:rPr>
                      </a:br>
                      <a:r>
                        <a:rPr lang="en-US" sz="1200" dirty="0">
                          <a:effectLst/>
                          <a:latin typeface="+mj-lt"/>
                          <a:ea typeface="Times New Roman" panose="02020603050405020304" pitchFamily="18" charset="0"/>
                          <a:cs typeface="Times New Roman" panose="02020603050405020304" pitchFamily="18" charset="0"/>
                        </a:rPr>
                        <a:t>The deliverables for this milestone is a report verifying that TPM Management was indeed successful and a user manual explaining the segments of code used in Bitlocker reporting and management.</a:t>
                      </a:r>
                    </a:p>
                  </a:txBody>
                  <a:tcPr marL="68580" marR="68580" marT="0" marB="0"/>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25200" y="3169920"/>
            <a:ext cx="609600" cy="609600"/>
          </a:xfrm>
          <a:prstGeom prst="rect">
            <a:avLst/>
          </a:prstGeom>
        </p:spPr>
      </p:pic>
    </p:spTree>
    <p:extLst>
      <p:ext uri="{BB962C8B-B14F-4D97-AF65-F5344CB8AC3E}">
        <p14:creationId xmlns:p14="http://schemas.microsoft.com/office/powerpoint/2010/main" val="365132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5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Bitlocker password storage</a:t>
            </a:r>
            <a:endParaRPr lang="en-US" dirty="0"/>
          </a:p>
        </p:txBody>
      </p:sp>
      <p:pic>
        <p:nvPicPr>
          <p:cNvPr id="4" name="Content Placeholder 3"/>
          <p:cNvPicPr>
            <a:picLocks noGrp="1"/>
          </p:cNvPicPr>
          <p:nvPr>
            <p:ph idx="1"/>
          </p:nvPr>
        </p:nvPicPr>
        <p:blipFill>
          <a:blip r:embed="rId4"/>
          <a:stretch>
            <a:fillRect/>
          </a:stretch>
        </p:blipFill>
        <p:spPr>
          <a:xfrm>
            <a:off x="3691255" y="1754965"/>
            <a:ext cx="4803269" cy="4841778"/>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1880" y="2827020"/>
            <a:ext cx="609600" cy="609600"/>
          </a:xfrm>
          <a:prstGeom prst="rect">
            <a:avLst/>
          </a:prstGeom>
        </p:spPr>
      </p:pic>
    </p:spTree>
    <p:extLst>
      <p:ext uri="{BB962C8B-B14F-4D97-AF65-F5344CB8AC3E}">
        <p14:creationId xmlns:p14="http://schemas.microsoft.com/office/powerpoint/2010/main" val="28653283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3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Bitlocker compliance</a:t>
            </a:r>
            <a:endParaRPr lang="en-US" dirty="0"/>
          </a:p>
        </p:txBody>
      </p:sp>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3191071" y="2026694"/>
            <a:ext cx="5663680" cy="4439419"/>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39500" y="3093720"/>
            <a:ext cx="609600" cy="609600"/>
          </a:xfrm>
          <a:prstGeom prst="rect">
            <a:avLst/>
          </a:prstGeom>
        </p:spPr>
      </p:pic>
    </p:spTree>
    <p:extLst>
      <p:ext uri="{BB962C8B-B14F-4D97-AF65-F5344CB8AC3E}">
        <p14:creationId xmlns:p14="http://schemas.microsoft.com/office/powerpoint/2010/main" val="6744448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5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Bitlocker backup</a:t>
            </a:r>
            <a:endParaRPr lang="en-US" dirty="0"/>
          </a:p>
        </p:txBody>
      </p:sp>
      <p:pic>
        <p:nvPicPr>
          <p:cNvPr id="4" name="Picture 3"/>
          <p:cNvPicPr/>
          <p:nvPr/>
        </p:nvPicPr>
        <p:blipFill>
          <a:blip r:embed="rId4"/>
          <a:stretch>
            <a:fillRect/>
          </a:stretch>
        </p:blipFill>
        <p:spPr>
          <a:xfrm>
            <a:off x="2982004" y="2638833"/>
            <a:ext cx="6068689" cy="1886514"/>
          </a:xfrm>
          <a:prstGeom prst="rect">
            <a:avLst/>
          </a:prstGeom>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46180" y="3101340"/>
            <a:ext cx="609600" cy="609600"/>
          </a:xfrm>
          <a:prstGeom prst="rect">
            <a:avLst/>
          </a:prstGeom>
        </p:spPr>
      </p:pic>
    </p:spTree>
    <p:extLst>
      <p:ext uri="{BB962C8B-B14F-4D97-AF65-F5344CB8AC3E}">
        <p14:creationId xmlns:p14="http://schemas.microsoft.com/office/powerpoint/2010/main" val="41622402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Bitlocker support tool</a:t>
            </a:r>
            <a:endParaRPr lang="en-US" dirty="0"/>
          </a:p>
        </p:txBody>
      </p:sp>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2712239" y="2457721"/>
            <a:ext cx="6950956" cy="2739429"/>
          </a:xfrm>
          <a:prstGeom prst="rect">
            <a:avLst/>
          </a:prstGeom>
          <a:noFill/>
          <a:ln>
            <a:noFill/>
          </a:ln>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01400" y="2918460"/>
            <a:ext cx="609600" cy="609600"/>
          </a:xfrm>
          <a:prstGeom prst="rect">
            <a:avLst/>
          </a:prstGeom>
        </p:spPr>
      </p:pic>
    </p:spTree>
    <p:extLst>
      <p:ext uri="{BB962C8B-B14F-4D97-AF65-F5344CB8AC3E}">
        <p14:creationId xmlns:p14="http://schemas.microsoft.com/office/powerpoint/2010/main" val="23104263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2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goals met</a:t>
            </a:r>
            <a:endParaRPr lang="en-US" dirty="0"/>
          </a:p>
        </p:txBody>
      </p:sp>
      <p:sp>
        <p:nvSpPr>
          <p:cNvPr id="3" name="Content Placeholder 2"/>
          <p:cNvSpPr>
            <a:spLocks noGrp="1"/>
          </p:cNvSpPr>
          <p:nvPr>
            <p:ph idx="1"/>
          </p:nvPr>
        </p:nvSpPr>
        <p:spPr/>
        <p:txBody>
          <a:bodyPr/>
          <a:lstStyle/>
          <a:p>
            <a:r>
              <a:rPr lang="en-US" dirty="0" smtClean="0"/>
              <a:t>Enabled TPM Chips</a:t>
            </a:r>
          </a:p>
          <a:p>
            <a:r>
              <a:rPr lang="en-US" dirty="0" smtClean="0"/>
              <a:t>Imported the recovery information</a:t>
            </a:r>
          </a:p>
          <a:p>
            <a:r>
              <a:rPr lang="en-US" dirty="0" smtClean="0"/>
              <a:t>Fulfilled the compliance need</a:t>
            </a:r>
          </a:p>
          <a:p>
            <a:r>
              <a:rPr lang="en-US" dirty="0" smtClean="0"/>
              <a:t>Created a disaster recovery backup</a:t>
            </a:r>
          </a:p>
          <a:p>
            <a:r>
              <a:rPr lang="en-US" dirty="0" smtClean="0"/>
              <a:t>Created tool for support staff</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7411" y="2941320"/>
            <a:ext cx="609600" cy="609600"/>
          </a:xfrm>
          <a:prstGeom prst="rect">
            <a:avLst/>
          </a:prstGeom>
        </p:spPr>
      </p:pic>
    </p:spTree>
    <p:extLst>
      <p:ext uri="{BB962C8B-B14F-4D97-AF65-F5344CB8AC3E}">
        <p14:creationId xmlns:p14="http://schemas.microsoft.com/office/powerpoint/2010/main" val="8768366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529"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Bitlocker was the right solution</a:t>
            </a:r>
          </a:p>
          <a:p>
            <a:r>
              <a:rPr lang="en-US" dirty="0" smtClean="0"/>
              <a:t>Budgeting</a:t>
            </a:r>
            <a:br>
              <a:rPr lang="en-US" dirty="0" smtClean="0"/>
            </a:br>
            <a:r>
              <a:rPr lang="en-US" dirty="0" smtClean="0"/>
              <a:t>- Original assessment was high</a:t>
            </a:r>
            <a:br>
              <a:rPr lang="en-US" dirty="0" smtClean="0"/>
            </a:br>
            <a:r>
              <a:rPr lang="en-US" dirty="0" smtClean="0"/>
              <a:t>- Less replacement computers</a:t>
            </a:r>
          </a:p>
          <a:p>
            <a:r>
              <a:rPr lang="en-US" dirty="0" smtClean="0"/>
              <a:t>Other backup solutions</a:t>
            </a:r>
            <a:br>
              <a:rPr lang="en-US" dirty="0" smtClean="0"/>
            </a:br>
            <a:r>
              <a:rPr lang="en-US" dirty="0" smtClean="0"/>
              <a:t>- FTP</a:t>
            </a:r>
            <a:r>
              <a:rPr lang="en-US" dirty="0"/>
              <a:t/>
            </a:r>
            <a:br>
              <a:rPr lang="en-US" dirty="0"/>
            </a:br>
            <a:r>
              <a:rPr lang="en-US" dirty="0" smtClean="0"/>
              <a:t>- Email</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7411" y="3040380"/>
            <a:ext cx="609600" cy="609600"/>
          </a:xfrm>
          <a:prstGeom prst="rect">
            <a:avLst/>
          </a:prstGeom>
        </p:spPr>
      </p:pic>
    </p:spTree>
    <p:extLst>
      <p:ext uri="{BB962C8B-B14F-4D97-AF65-F5344CB8AC3E}">
        <p14:creationId xmlns:p14="http://schemas.microsoft.com/office/powerpoint/2010/main" val="35461354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2650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695" y="2372672"/>
            <a:ext cx="4932815" cy="1478570"/>
          </a:xfrm>
        </p:spPr>
        <p:txBody>
          <a:bodyPr>
            <a:normAutofit/>
          </a:bodyPr>
          <a:lstStyle/>
          <a:p>
            <a:pPr algn="ctr"/>
            <a:r>
              <a:rPr lang="en-US" sz="7200" dirty="0" smtClean="0"/>
              <a:t>Questions</a:t>
            </a:r>
            <a:r>
              <a:rPr lang="en-US" dirty="0" smtClean="0"/>
              <a:t>?</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049000" y="3055620"/>
            <a:ext cx="609600" cy="609600"/>
          </a:xfrm>
          <a:prstGeom prst="rect">
            <a:avLst/>
          </a:prstGeom>
        </p:spPr>
      </p:pic>
    </p:spTree>
    <p:extLst>
      <p:ext uri="{BB962C8B-B14F-4D97-AF65-F5344CB8AC3E}">
        <p14:creationId xmlns:p14="http://schemas.microsoft.com/office/powerpoint/2010/main" val="982162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3529"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choose Bitlocker?</a:t>
            </a:r>
            <a:endParaRPr lang="en-US" dirty="0"/>
          </a:p>
        </p:txBody>
      </p:sp>
      <p:sp>
        <p:nvSpPr>
          <p:cNvPr id="3" name="Content Placeholder 2"/>
          <p:cNvSpPr>
            <a:spLocks noGrp="1"/>
          </p:cNvSpPr>
          <p:nvPr>
            <p:ph idx="1"/>
          </p:nvPr>
        </p:nvSpPr>
        <p:spPr/>
        <p:txBody>
          <a:bodyPr/>
          <a:lstStyle/>
          <a:p>
            <a:r>
              <a:rPr lang="en-US" dirty="0" smtClean="0"/>
              <a:t>Protects data on hard drive</a:t>
            </a:r>
          </a:p>
          <a:p>
            <a:r>
              <a:rPr lang="en-US" dirty="0" smtClean="0"/>
              <a:t>Prevents offline attacks</a:t>
            </a:r>
          </a:p>
          <a:p>
            <a:r>
              <a:rPr lang="en-US" dirty="0" smtClean="0"/>
              <a:t>Easier disk disposal</a:t>
            </a:r>
          </a:p>
          <a:p>
            <a:r>
              <a:rPr lang="en-US" dirty="0" smtClean="0"/>
              <a:t>Already exists on the operating system</a:t>
            </a:r>
          </a:p>
          <a:p>
            <a:r>
              <a:rPr lang="en-US" dirty="0" smtClean="0"/>
              <a:t>Peace of mind</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9649" y="2933368"/>
            <a:ext cx="609600" cy="609600"/>
          </a:xfrm>
          <a:prstGeom prst="rect">
            <a:avLst/>
          </a:prstGeom>
        </p:spPr>
      </p:pic>
    </p:spTree>
    <p:extLst>
      <p:ext uri="{BB962C8B-B14F-4D97-AF65-F5344CB8AC3E}">
        <p14:creationId xmlns:p14="http://schemas.microsoft.com/office/powerpoint/2010/main" val="200618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didn’t we purchase a solution?</a:t>
            </a:r>
            <a:endParaRPr lang="en-US" dirty="0"/>
          </a:p>
        </p:txBody>
      </p:sp>
      <p:sp>
        <p:nvSpPr>
          <p:cNvPr id="3" name="Content Placeholder 2"/>
          <p:cNvSpPr>
            <a:spLocks noGrp="1"/>
          </p:cNvSpPr>
          <p:nvPr>
            <p:ph idx="1"/>
          </p:nvPr>
        </p:nvSpPr>
        <p:spPr>
          <a:xfrm>
            <a:off x="1141412" y="1971923"/>
            <a:ext cx="9905999" cy="4118776"/>
          </a:xfrm>
        </p:spPr>
        <p:txBody>
          <a:bodyPr>
            <a:normAutofit fontScale="85000" lnSpcReduction="20000"/>
          </a:bodyPr>
          <a:lstStyle/>
          <a:p>
            <a:r>
              <a:rPr lang="en-US" dirty="0" smtClean="0"/>
              <a:t>MBAM/MDOP</a:t>
            </a:r>
            <a:br>
              <a:rPr lang="en-US" dirty="0" smtClean="0"/>
            </a:br>
            <a:r>
              <a:rPr lang="en-US" dirty="0" smtClean="0"/>
              <a:t>- $10 per seat for Microsoft Management Solution</a:t>
            </a:r>
            <a:br>
              <a:rPr lang="en-US" dirty="0" smtClean="0"/>
            </a:br>
            <a:r>
              <a:rPr lang="en-US" dirty="0" smtClean="0"/>
              <a:t>- $50-$150 per seat for a 3</a:t>
            </a:r>
            <a:r>
              <a:rPr lang="en-US" baseline="30000" dirty="0" smtClean="0"/>
              <a:t>rd</a:t>
            </a:r>
            <a:r>
              <a:rPr lang="en-US" dirty="0" smtClean="0"/>
              <a:t> party solution</a:t>
            </a:r>
            <a:br>
              <a:rPr lang="en-US" dirty="0" smtClean="0"/>
            </a:br>
            <a:r>
              <a:rPr lang="en-US" dirty="0" smtClean="0"/>
              <a:t>- Requires new server systems</a:t>
            </a:r>
            <a:br>
              <a:rPr lang="en-US" dirty="0" smtClean="0"/>
            </a:br>
            <a:r>
              <a:rPr lang="en-US" dirty="0" smtClean="0"/>
              <a:t/>
            </a:r>
            <a:br>
              <a:rPr lang="en-US" dirty="0" smtClean="0"/>
            </a:br>
            <a:r>
              <a:rPr lang="en-US" dirty="0" smtClean="0"/>
              <a:t> VS.</a:t>
            </a:r>
            <a:br>
              <a:rPr lang="en-US" dirty="0" smtClean="0"/>
            </a:br>
            <a:endParaRPr lang="en-US" dirty="0"/>
          </a:p>
          <a:p>
            <a:r>
              <a:rPr lang="en-US" dirty="0" smtClean="0"/>
              <a:t>In-house Solution</a:t>
            </a:r>
            <a:br>
              <a:rPr lang="en-US" dirty="0" smtClean="0"/>
            </a:br>
            <a:r>
              <a:rPr lang="en-US" dirty="0" smtClean="0"/>
              <a:t>- Less than a $1 per seat, mostly due to administrative costs</a:t>
            </a:r>
            <a:br>
              <a:rPr lang="en-US" dirty="0" smtClean="0"/>
            </a:br>
            <a:r>
              <a:rPr lang="en-US" dirty="0"/>
              <a:t>- Use existing </a:t>
            </a:r>
            <a:r>
              <a:rPr lang="en-US" dirty="0" smtClean="0"/>
              <a:t>servers</a:t>
            </a:r>
            <a:br>
              <a:rPr lang="en-US" dirty="0" smtClean="0"/>
            </a:br>
            <a:r>
              <a:rPr lang="en-US" dirty="0" smtClean="0"/>
              <a:t>- Lower TCO</a:t>
            </a:r>
            <a:br>
              <a:rPr lang="en-US" dirty="0" smtClean="0"/>
            </a:br>
            <a:r>
              <a:rPr lang="en-US" dirty="0" smtClean="0"/>
              <a:t>- Higher ROI</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82184" y="2726635"/>
            <a:ext cx="609600" cy="609600"/>
          </a:xfrm>
          <a:prstGeom prst="rect">
            <a:avLst/>
          </a:prstGeom>
        </p:spPr>
      </p:pic>
    </p:spTree>
    <p:extLst>
      <p:ext uri="{BB962C8B-B14F-4D97-AF65-F5344CB8AC3E}">
        <p14:creationId xmlns:p14="http://schemas.microsoft.com/office/powerpoint/2010/main" val="149523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750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1219935"/>
              </p:ext>
            </p:extLst>
          </p:nvPr>
        </p:nvGraphicFramePr>
        <p:xfrm>
          <a:off x="2464904" y="1892411"/>
          <a:ext cx="7410616" cy="4357315"/>
        </p:xfrm>
        <a:graphic>
          <a:graphicData uri="http://schemas.openxmlformats.org/drawingml/2006/table">
            <a:tbl>
              <a:tblPr firstRow="1" firstCol="1" bandRow="1">
                <a:tableStyleId>{5C22544A-7EE6-4342-B048-85BDC9FD1C3A}</a:tableStyleId>
              </a:tblPr>
              <a:tblGrid>
                <a:gridCol w="2210965"/>
                <a:gridCol w="5199651"/>
              </a:tblGrid>
              <a:tr h="218778">
                <a:tc>
                  <a:txBody>
                    <a:bodyPr/>
                    <a:lstStyle/>
                    <a:p>
                      <a:pPr marL="0" marR="0">
                        <a:lnSpc>
                          <a:spcPct val="115000"/>
                        </a:lnSpc>
                        <a:spcBef>
                          <a:spcPts val="0"/>
                        </a:spcBef>
                        <a:spcAft>
                          <a:spcPts val="0"/>
                        </a:spcAft>
                      </a:pPr>
                      <a:r>
                        <a:rPr lang="en-US" sz="1000" dirty="0">
                          <a:effectLst/>
                        </a:rPr>
                        <a:t>Title</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Description</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656332">
                <a:tc>
                  <a:txBody>
                    <a:bodyPr/>
                    <a:lstStyle/>
                    <a:p>
                      <a:pPr marL="0" marR="0">
                        <a:lnSpc>
                          <a:spcPct val="115000"/>
                        </a:lnSpc>
                        <a:spcBef>
                          <a:spcPts val="0"/>
                        </a:spcBef>
                        <a:spcAft>
                          <a:spcPts val="0"/>
                        </a:spcAft>
                      </a:pPr>
                      <a:r>
                        <a:rPr lang="en-US" sz="1000" dirty="0">
                          <a:effectLst/>
                        </a:rPr>
                        <a:t/>
                      </a:r>
                      <a:br>
                        <a:rPr lang="en-US" sz="1000" dirty="0">
                          <a:effectLst/>
                        </a:rPr>
                      </a:br>
                      <a:r>
                        <a:rPr lang="en-US" sz="1000" dirty="0">
                          <a:effectLst/>
                        </a:rPr>
                        <a:t>CFO</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Chief Financial Officer, in charge of company finances</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638101">
                <a:tc>
                  <a:txBody>
                    <a:bodyPr/>
                    <a:lstStyle/>
                    <a:p>
                      <a:pPr marL="0" marR="0">
                        <a:lnSpc>
                          <a:spcPct val="115000"/>
                        </a:lnSpc>
                        <a:spcBef>
                          <a:spcPts val="0"/>
                        </a:spcBef>
                        <a:spcAft>
                          <a:spcPts val="0"/>
                        </a:spcAft>
                      </a:pPr>
                      <a:r>
                        <a:rPr lang="en-US" sz="1000">
                          <a:effectLst/>
                        </a:rPr>
                        <a:t>CIO</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
                      </a:r>
                      <a:br>
                        <a:rPr lang="en-US" sz="1000" dirty="0">
                          <a:effectLst/>
                        </a:rPr>
                      </a:br>
                      <a:r>
                        <a:rPr lang="en-US" sz="1000" dirty="0">
                          <a:effectLst/>
                        </a:rPr>
                        <a:t>Chief Information Officer, in charge of company technology</a:t>
                      </a:r>
                      <a:br>
                        <a:rPr lang="en-US" sz="1000" dirty="0">
                          <a:effectLst/>
                        </a:rPr>
                      </a:b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875108">
                <a:tc>
                  <a:txBody>
                    <a:bodyPr/>
                    <a:lstStyle/>
                    <a:p>
                      <a:pPr marL="0" marR="0">
                        <a:lnSpc>
                          <a:spcPct val="115000"/>
                        </a:lnSpc>
                        <a:spcBef>
                          <a:spcPts val="0"/>
                        </a:spcBef>
                        <a:spcAft>
                          <a:spcPts val="0"/>
                        </a:spcAft>
                      </a:pPr>
                      <a:r>
                        <a:rPr lang="en-US" sz="1000">
                          <a:effectLst/>
                        </a:rPr>
                        <a:t> </a:t>
                      </a:r>
                      <a:endParaRPr lang="en-US" sz="900">
                        <a:effectLst/>
                      </a:endParaRPr>
                    </a:p>
                    <a:p>
                      <a:pPr marL="0" marR="0">
                        <a:lnSpc>
                          <a:spcPct val="115000"/>
                        </a:lnSpc>
                        <a:spcBef>
                          <a:spcPts val="0"/>
                        </a:spcBef>
                        <a:spcAft>
                          <a:spcPts val="0"/>
                        </a:spcAft>
                      </a:pPr>
                      <a:r>
                        <a:rPr lang="en-US" sz="1000">
                          <a:effectLst/>
                        </a:rPr>
                        <a:t>Change Management Team</a:t>
                      </a:r>
                      <a:endParaRPr lang="en-US" sz="900">
                        <a:effectLst/>
                      </a:endParaRPr>
                    </a:p>
                    <a:p>
                      <a:pPr marL="0" marR="0">
                        <a:lnSpc>
                          <a:spcPct val="115000"/>
                        </a:lnSpc>
                        <a:spcBef>
                          <a:spcPts val="0"/>
                        </a:spcBef>
                        <a:spcAft>
                          <a:spcPts val="0"/>
                        </a:spcAft>
                      </a:pPr>
                      <a:r>
                        <a:rPr lang="en-US" sz="1000">
                          <a:effectLst/>
                        </a:rPr>
                        <a:t> </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 </a:t>
                      </a:r>
                      <a:endParaRPr lang="en-US" sz="900" dirty="0">
                        <a:effectLst/>
                      </a:endParaRPr>
                    </a:p>
                    <a:p>
                      <a:pPr marL="0" marR="0">
                        <a:lnSpc>
                          <a:spcPct val="115000"/>
                        </a:lnSpc>
                        <a:spcBef>
                          <a:spcPts val="0"/>
                        </a:spcBef>
                        <a:spcAft>
                          <a:spcPts val="0"/>
                        </a:spcAft>
                      </a:pPr>
                      <a:r>
                        <a:rPr lang="en-US" sz="1000" dirty="0">
                          <a:effectLst/>
                        </a:rPr>
                        <a:t>Authorizes changes to enterprise systems</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656332">
                <a:tc>
                  <a:txBody>
                    <a:bodyPr/>
                    <a:lstStyle/>
                    <a:p>
                      <a:pPr marL="0" marR="0">
                        <a:lnSpc>
                          <a:spcPct val="115000"/>
                        </a:lnSpc>
                        <a:spcBef>
                          <a:spcPts val="0"/>
                        </a:spcBef>
                        <a:spcAft>
                          <a:spcPts val="0"/>
                        </a:spcAft>
                      </a:pPr>
                      <a:r>
                        <a:rPr lang="en-US" sz="1000" dirty="0">
                          <a:effectLst/>
                        </a:rPr>
                        <a:t> </a:t>
                      </a:r>
                      <a:endParaRPr lang="en-US" sz="900" dirty="0">
                        <a:effectLst/>
                      </a:endParaRPr>
                    </a:p>
                    <a:p>
                      <a:pPr marL="0" marR="0">
                        <a:lnSpc>
                          <a:spcPct val="115000"/>
                        </a:lnSpc>
                        <a:spcBef>
                          <a:spcPts val="0"/>
                        </a:spcBef>
                        <a:spcAft>
                          <a:spcPts val="0"/>
                        </a:spcAft>
                      </a:pPr>
                      <a:r>
                        <a:rPr lang="en-US" sz="1000" dirty="0">
                          <a:effectLst/>
                        </a:rPr>
                        <a:t>Senior </a:t>
                      </a:r>
                      <a:r>
                        <a:rPr lang="en-US" sz="1000" dirty="0" smtClean="0">
                          <a:effectLst/>
                        </a:rPr>
                        <a:t>Software</a:t>
                      </a:r>
                      <a:r>
                        <a:rPr lang="en-US" sz="1000" baseline="0" dirty="0" smtClean="0">
                          <a:effectLst/>
                        </a:rPr>
                        <a:t> </a:t>
                      </a:r>
                      <a:r>
                        <a:rPr lang="en-US" sz="1000" dirty="0" smtClean="0">
                          <a:effectLst/>
                        </a:rPr>
                        <a:t>Developer</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 </a:t>
                      </a:r>
                      <a:endParaRPr lang="en-US" sz="900" dirty="0">
                        <a:effectLst/>
                      </a:endParaRPr>
                    </a:p>
                    <a:p>
                      <a:pPr marL="0" marR="0">
                        <a:lnSpc>
                          <a:spcPct val="115000"/>
                        </a:lnSpc>
                        <a:spcBef>
                          <a:spcPts val="0"/>
                        </a:spcBef>
                        <a:spcAft>
                          <a:spcPts val="0"/>
                        </a:spcAft>
                      </a:pPr>
                      <a:r>
                        <a:rPr lang="en-US" sz="1000" dirty="0">
                          <a:effectLst/>
                        </a:rPr>
                        <a:t>Responsible for software development</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656332">
                <a:tc>
                  <a:txBody>
                    <a:bodyPr/>
                    <a:lstStyle/>
                    <a:p>
                      <a:pPr marL="0" marR="0">
                        <a:lnSpc>
                          <a:spcPct val="115000"/>
                        </a:lnSpc>
                        <a:spcBef>
                          <a:spcPts val="0"/>
                        </a:spcBef>
                        <a:spcAft>
                          <a:spcPts val="0"/>
                        </a:spcAft>
                      </a:pPr>
                      <a:r>
                        <a:rPr lang="en-US" sz="1000">
                          <a:effectLst/>
                        </a:rPr>
                        <a:t>IT Manager</a:t>
                      </a:r>
                      <a:endParaRPr lang="en-US"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 </a:t>
                      </a:r>
                      <a:endParaRPr lang="en-US" sz="900" dirty="0">
                        <a:effectLst/>
                      </a:endParaRPr>
                    </a:p>
                    <a:p>
                      <a:pPr marL="0" marR="0">
                        <a:lnSpc>
                          <a:spcPct val="115000"/>
                        </a:lnSpc>
                        <a:spcBef>
                          <a:spcPts val="0"/>
                        </a:spcBef>
                        <a:spcAft>
                          <a:spcPts val="0"/>
                        </a:spcAft>
                      </a:pPr>
                      <a:r>
                        <a:rPr lang="en-US" sz="1000" dirty="0">
                          <a:effectLst/>
                        </a:rPr>
                        <a:t>Communicates directly to IT staff</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r h="656332">
                <a:tc>
                  <a:txBody>
                    <a:bodyPr/>
                    <a:lstStyle/>
                    <a:p>
                      <a:pPr marL="0" marR="0">
                        <a:lnSpc>
                          <a:spcPct val="115000"/>
                        </a:lnSpc>
                        <a:spcBef>
                          <a:spcPts val="0"/>
                        </a:spcBef>
                        <a:spcAft>
                          <a:spcPts val="0"/>
                        </a:spcAft>
                      </a:pPr>
                      <a:r>
                        <a:rPr lang="en-US" sz="1000" dirty="0">
                          <a:effectLst/>
                        </a:rPr>
                        <a:t>IT Team Leader</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c>
                  <a:txBody>
                    <a:bodyPr/>
                    <a:lstStyle/>
                    <a:p>
                      <a:pPr marL="0" marR="0">
                        <a:lnSpc>
                          <a:spcPct val="115000"/>
                        </a:lnSpc>
                        <a:spcBef>
                          <a:spcPts val="0"/>
                        </a:spcBef>
                        <a:spcAft>
                          <a:spcPts val="0"/>
                        </a:spcAft>
                      </a:pPr>
                      <a:r>
                        <a:rPr lang="en-US" sz="1000" dirty="0">
                          <a:effectLst/>
                        </a:rPr>
                        <a:t> </a:t>
                      </a:r>
                      <a:endParaRPr lang="en-US" sz="900" dirty="0">
                        <a:effectLst/>
                      </a:endParaRPr>
                    </a:p>
                    <a:p>
                      <a:pPr marL="0" marR="0">
                        <a:lnSpc>
                          <a:spcPct val="115000"/>
                        </a:lnSpc>
                        <a:spcBef>
                          <a:spcPts val="0"/>
                        </a:spcBef>
                        <a:spcAft>
                          <a:spcPts val="0"/>
                        </a:spcAft>
                      </a:pPr>
                      <a:r>
                        <a:rPr lang="en-US" sz="1000" dirty="0">
                          <a:effectLst/>
                        </a:rPr>
                        <a:t>Performs training to IT staff</a:t>
                      </a:r>
                      <a:endParaRPr lang="en-US" sz="900" dirty="0">
                        <a:effectLst/>
                      </a:endParaRPr>
                    </a:p>
                    <a:p>
                      <a:pPr marL="0" marR="0">
                        <a:lnSpc>
                          <a:spcPct val="115000"/>
                        </a:lnSpc>
                        <a:spcBef>
                          <a:spcPts val="0"/>
                        </a:spcBef>
                        <a:spcAft>
                          <a:spcPts val="0"/>
                        </a:spcAft>
                      </a:pPr>
                      <a:r>
                        <a:rPr lang="en-US" sz="1000" dirty="0">
                          <a:effectLst/>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7987" marR="57987" marT="0" marB="0" anchor="ct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90136" y="3108297"/>
            <a:ext cx="609600" cy="609600"/>
          </a:xfrm>
          <a:prstGeom prst="rect">
            <a:avLst/>
          </a:prstGeom>
        </p:spPr>
      </p:pic>
    </p:spTree>
    <p:extLst>
      <p:ext uri="{BB962C8B-B14F-4D97-AF65-F5344CB8AC3E}">
        <p14:creationId xmlns:p14="http://schemas.microsoft.com/office/powerpoint/2010/main" val="151324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4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4352873"/>
              </p:ext>
            </p:extLst>
          </p:nvPr>
        </p:nvGraphicFramePr>
        <p:xfrm>
          <a:off x="2297927" y="2234316"/>
          <a:ext cx="7615901" cy="3613174"/>
        </p:xfrm>
        <a:graphic>
          <a:graphicData uri="http://schemas.openxmlformats.org/drawingml/2006/table">
            <a:tbl>
              <a:tblPr firstRow="1" firstCol="1" bandRow="1">
                <a:tableStyleId>{5C22544A-7EE6-4342-B048-85BDC9FD1C3A}</a:tableStyleId>
              </a:tblPr>
              <a:tblGrid>
                <a:gridCol w="1901939"/>
                <a:gridCol w="4600493"/>
                <a:gridCol w="1113469"/>
              </a:tblGrid>
              <a:tr h="332078">
                <a:tc>
                  <a:txBody>
                    <a:bodyPr/>
                    <a:lstStyle/>
                    <a:p>
                      <a:pPr marL="0" marR="0">
                        <a:lnSpc>
                          <a:spcPct val="115000"/>
                        </a:lnSpc>
                        <a:spcBef>
                          <a:spcPts val="0"/>
                        </a:spcBef>
                        <a:spcAft>
                          <a:spcPts val="0"/>
                        </a:spcAft>
                      </a:pPr>
                      <a:r>
                        <a:rPr lang="en-US" sz="1200" dirty="0" smtClean="0">
                          <a:effectLst/>
                        </a:rPr>
                        <a:t>  Budget </a:t>
                      </a:r>
                      <a:r>
                        <a:rPr lang="en-US" sz="1200" dirty="0">
                          <a:effectLst/>
                        </a:rPr>
                        <a:t>Item</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dirty="0" smtClean="0">
                          <a:effectLst/>
                        </a:rPr>
                        <a:t> Description</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a:effectLst/>
                        </a:rPr>
                        <a:t>Cost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654235">
                <a:tc>
                  <a:txBody>
                    <a:bodyPr/>
                    <a:lstStyle/>
                    <a:p>
                      <a:pPr marL="0" marR="0">
                        <a:lnSpc>
                          <a:spcPct val="115000"/>
                        </a:lnSpc>
                        <a:spcBef>
                          <a:spcPts val="0"/>
                        </a:spcBef>
                        <a:spcAft>
                          <a:spcPts val="0"/>
                        </a:spcAft>
                      </a:pPr>
                      <a:r>
                        <a:rPr lang="en-US" sz="1200" dirty="0" smtClean="0">
                          <a:effectLst/>
                        </a:rPr>
                        <a:t>  Code </a:t>
                      </a:r>
                      <a:r>
                        <a:rPr lang="en-US" sz="1200" dirty="0">
                          <a:effectLst/>
                        </a:rPr>
                        <a:t>development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a:effectLst/>
                        </a:rPr>
                        <a:t>Reporting and TPM Management solutions must be developed in-house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a:effectLst/>
                        </a:rPr>
                        <a:t>$3,500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332078">
                <a:tc>
                  <a:txBody>
                    <a:bodyPr/>
                    <a:lstStyle/>
                    <a:p>
                      <a:pPr marL="0" marR="0">
                        <a:lnSpc>
                          <a:spcPct val="115000"/>
                        </a:lnSpc>
                        <a:spcBef>
                          <a:spcPts val="0"/>
                        </a:spcBef>
                        <a:spcAft>
                          <a:spcPts val="0"/>
                        </a:spcAft>
                      </a:pPr>
                      <a:r>
                        <a:rPr lang="en-US" sz="1200" dirty="0" smtClean="0">
                          <a:effectLst/>
                        </a:rPr>
                        <a:t>  Training</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a:effectLst/>
                        </a:rPr>
                        <a:t>Documentation must be created and staff trained</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a:effectLst/>
                        </a:rPr>
                        <a:t>$2,000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654235">
                <a:tc>
                  <a:txBody>
                    <a:bodyPr/>
                    <a:lstStyle/>
                    <a:p>
                      <a:pPr marL="0" marR="0">
                        <a:lnSpc>
                          <a:spcPct val="115000"/>
                        </a:lnSpc>
                        <a:spcBef>
                          <a:spcPts val="0"/>
                        </a:spcBef>
                        <a:spcAft>
                          <a:spcPts val="0"/>
                        </a:spcAft>
                      </a:pPr>
                      <a:r>
                        <a:rPr lang="en-US" sz="1200" dirty="0" smtClean="0">
                          <a:effectLst/>
                        </a:rPr>
                        <a:t>  20 </a:t>
                      </a:r>
                      <a:r>
                        <a:rPr lang="en-US" sz="1200" dirty="0">
                          <a:effectLst/>
                        </a:rPr>
                        <a:t>x Computers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a:effectLst/>
                        </a:rPr>
                        <a:t>Twenty computers have been allocated to replace non-working TPM chips: Each computer costs $1,000.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a:effectLst/>
                        </a:rPr>
                        <a:t>$20,000</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654235">
                <a:tc>
                  <a:txBody>
                    <a:bodyPr/>
                    <a:lstStyle/>
                    <a:p>
                      <a:pPr marL="0" marR="0">
                        <a:lnSpc>
                          <a:spcPct val="115000"/>
                        </a:lnSpc>
                        <a:spcBef>
                          <a:spcPts val="0"/>
                        </a:spcBef>
                        <a:spcAft>
                          <a:spcPts val="0"/>
                        </a:spcAft>
                      </a:pPr>
                      <a:r>
                        <a:rPr lang="en-US" sz="1200" dirty="0" smtClean="0">
                          <a:effectLst/>
                        </a:rPr>
                        <a:t>  Technical </a:t>
                      </a:r>
                      <a:r>
                        <a:rPr lang="en-US" sz="1200" dirty="0">
                          <a:effectLst/>
                        </a:rPr>
                        <a:t>Support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a:effectLst/>
                        </a:rPr>
                        <a:t>$25 per hour, with a breakdown of 25 hours * $25 * 3 sites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dirty="0">
                          <a:effectLst/>
                        </a:rPr>
                        <a:t>$1,875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654235">
                <a:tc>
                  <a:txBody>
                    <a:bodyPr/>
                    <a:lstStyle/>
                    <a:p>
                      <a:pPr marL="0" marR="0">
                        <a:lnSpc>
                          <a:spcPct val="115000"/>
                        </a:lnSpc>
                        <a:spcBef>
                          <a:spcPts val="0"/>
                        </a:spcBef>
                        <a:spcAft>
                          <a:spcPts val="0"/>
                        </a:spcAft>
                      </a:pPr>
                      <a:r>
                        <a:rPr lang="en-US" sz="1200" dirty="0" smtClean="0">
                          <a:effectLst/>
                        </a:rPr>
                        <a:t>  Miscellaneous </a:t>
                      </a:r>
                      <a:r>
                        <a:rPr lang="en-US" sz="1200" dirty="0">
                          <a:effectLst/>
                        </a:rPr>
                        <a:t>Costs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nSpc>
                          <a:spcPct val="115000"/>
                        </a:lnSpc>
                        <a:spcBef>
                          <a:spcPts val="0"/>
                        </a:spcBef>
                        <a:spcAft>
                          <a:spcPts val="0"/>
                        </a:spcAft>
                      </a:pPr>
                      <a:r>
                        <a:rPr lang="en-US" sz="1200">
                          <a:effectLst/>
                        </a:rPr>
                        <a:t>Costs include support for Active Directory, Network computers, and the Bitlocker solution.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a:effectLst/>
                        </a:rPr>
                        <a:t>$2,625</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r h="332078">
                <a:tc>
                  <a:txBody>
                    <a:bodyPr/>
                    <a:lstStyle/>
                    <a:p>
                      <a:pPr marL="0" marR="0">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r">
                        <a:lnSpc>
                          <a:spcPct val="115000"/>
                        </a:lnSpc>
                        <a:spcBef>
                          <a:spcPts val="0"/>
                        </a:spcBef>
                        <a:spcAft>
                          <a:spcPts val="0"/>
                        </a:spcAft>
                      </a:pPr>
                      <a:r>
                        <a:rPr lang="en-US" sz="1200">
                          <a:effectLst/>
                        </a:rPr>
                        <a:t>Total cost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c>
                  <a:txBody>
                    <a:bodyPr/>
                    <a:lstStyle/>
                    <a:p>
                      <a:pPr marL="0" marR="0" algn="ctr">
                        <a:lnSpc>
                          <a:spcPct val="115000"/>
                        </a:lnSpc>
                        <a:spcBef>
                          <a:spcPts val="0"/>
                        </a:spcBef>
                        <a:spcAft>
                          <a:spcPts val="0"/>
                        </a:spcAft>
                      </a:pPr>
                      <a:r>
                        <a:rPr lang="en-US" sz="1200" dirty="0">
                          <a:effectLst/>
                        </a:rPr>
                        <a:t>$30,000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9525" marR="9525" marT="9525" marB="9525" anchor="ctr"/>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61698" y="2941320"/>
            <a:ext cx="609600" cy="609600"/>
          </a:xfrm>
          <a:prstGeom prst="rect">
            <a:avLst/>
          </a:prstGeom>
        </p:spPr>
      </p:pic>
    </p:spTree>
    <p:extLst>
      <p:ext uri="{BB962C8B-B14F-4D97-AF65-F5344CB8AC3E}">
        <p14:creationId xmlns:p14="http://schemas.microsoft.com/office/powerpoint/2010/main" val="2927878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03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In-house solution</a:t>
            </a:r>
            <a:endParaRPr lang="en-US" dirty="0"/>
          </a:p>
        </p:txBody>
      </p:sp>
      <p:sp>
        <p:nvSpPr>
          <p:cNvPr id="3" name="Content Placeholder 2"/>
          <p:cNvSpPr>
            <a:spLocks noGrp="1"/>
          </p:cNvSpPr>
          <p:nvPr>
            <p:ph idx="1"/>
          </p:nvPr>
        </p:nvSpPr>
        <p:spPr/>
        <p:txBody>
          <a:bodyPr/>
          <a:lstStyle/>
          <a:p>
            <a:r>
              <a:rPr lang="en-US" dirty="0" smtClean="0"/>
              <a:t>Developing low cost, easy-to-use tools</a:t>
            </a:r>
          </a:p>
          <a:p>
            <a:r>
              <a:rPr lang="en-US" dirty="0" smtClean="0"/>
              <a:t>These tools include monitoring, management, and compliance solutions</a:t>
            </a:r>
          </a:p>
          <a:p>
            <a:r>
              <a:rPr lang="en-US" dirty="0" smtClean="0"/>
              <a:t>Specifically, the tools are to be used by </a:t>
            </a:r>
            <a:br>
              <a:rPr lang="en-US" dirty="0" smtClean="0"/>
            </a:br>
            <a:r>
              <a:rPr lang="en-US" dirty="0" smtClean="0"/>
              <a:t>- </a:t>
            </a:r>
            <a:r>
              <a:rPr lang="en-US" dirty="0" smtClean="0"/>
              <a:t>admins</a:t>
            </a:r>
            <a:r>
              <a:rPr lang="en-US" dirty="0" smtClean="0"/>
              <a:t/>
            </a:r>
            <a:br>
              <a:rPr lang="en-US" dirty="0" smtClean="0"/>
            </a:br>
            <a:r>
              <a:rPr lang="en-US" dirty="0" smtClean="0"/>
              <a:t>- </a:t>
            </a:r>
            <a:r>
              <a:rPr lang="en-US" dirty="0" smtClean="0"/>
              <a:t>technicians </a:t>
            </a:r>
            <a:r>
              <a:rPr lang="en-US" dirty="0" smtClean="0"/>
              <a:t/>
            </a:r>
            <a:br>
              <a:rPr lang="en-US" dirty="0" smtClean="0"/>
            </a:br>
            <a:r>
              <a:rPr lang="en-US" dirty="0" smtClean="0"/>
              <a:t>- </a:t>
            </a:r>
            <a:r>
              <a:rPr lang="en-US" dirty="0" smtClean="0"/>
              <a:t>helpdesk</a:t>
            </a:r>
            <a:r>
              <a:rPr lang="en-US" dirty="0" smtClean="0"/>
              <a:t/>
            </a:r>
            <a:br>
              <a:rPr lang="en-US" dirty="0" smtClean="0"/>
            </a:br>
            <a:r>
              <a:rPr lang="en-US" dirty="0" smtClean="0"/>
              <a:t>- </a:t>
            </a:r>
            <a:r>
              <a:rPr lang="en-US" dirty="0" smtClean="0"/>
              <a:t>compliance </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9892" y="2885661"/>
            <a:ext cx="609600" cy="609600"/>
          </a:xfrm>
          <a:prstGeom prst="rect">
            <a:avLst/>
          </a:prstGeom>
        </p:spPr>
      </p:pic>
    </p:spTree>
    <p:extLst>
      <p:ext uri="{BB962C8B-B14F-4D97-AF65-F5344CB8AC3E}">
        <p14:creationId xmlns:p14="http://schemas.microsoft.com/office/powerpoint/2010/main" val="214214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70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69706442"/>
              </p:ext>
            </p:extLst>
          </p:nvPr>
        </p:nvGraphicFramePr>
        <p:xfrm>
          <a:off x="2409089" y="2214301"/>
          <a:ext cx="7569798" cy="2731410"/>
        </p:xfrm>
        <a:graphic>
          <a:graphicData uri="http://schemas.openxmlformats.org/drawingml/2006/table">
            <a:tbl>
              <a:tblPr firstRow="1" firstCol="1" bandRow="1">
                <a:tableStyleId>{5C22544A-7EE6-4342-B048-85BDC9FD1C3A}</a:tableStyleId>
              </a:tblPr>
              <a:tblGrid>
                <a:gridCol w="1507080"/>
                <a:gridCol w="2489138"/>
                <a:gridCol w="1937088"/>
                <a:gridCol w="1636492"/>
              </a:tblGrid>
              <a:tr h="261450">
                <a:tc>
                  <a:txBody>
                    <a:bodyPr/>
                    <a:lstStyle/>
                    <a:p>
                      <a:pPr marL="0" marR="0">
                        <a:lnSpc>
                          <a:spcPct val="115000"/>
                        </a:lnSpc>
                        <a:spcBef>
                          <a:spcPts val="0"/>
                        </a:spcBef>
                        <a:spcAft>
                          <a:spcPts val="0"/>
                        </a:spcAft>
                      </a:pPr>
                      <a:r>
                        <a:rPr lang="en-US" sz="1200" dirty="0">
                          <a:effectLst/>
                        </a:rPr>
                        <a:t>Risk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nchor="ctr"/>
                </a:tc>
                <a:tc>
                  <a:txBody>
                    <a:bodyPr/>
                    <a:lstStyle/>
                    <a:p>
                      <a:pPr marL="0" marR="0">
                        <a:lnSpc>
                          <a:spcPct val="115000"/>
                        </a:lnSpc>
                        <a:spcBef>
                          <a:spcPts val="0"/>
                        </a:spcBef>
                        <a:spcAft>
                          <a:spcPts val="0"/>
                        </a:spcAft>
                      </a:pPr>
                      <a:r>
                        <a:rPr lang="en-US" sz="1200">
                          <a:effectLst/>
                        </a:rPr>
                        <a:t>Description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nchor="ctr"/>
                </a:tc>
                <a:tc>
                  <a:txBody>
                    <a:bodyPr/>
                    <a:lstStyle/>
                    <a:p>
                      <a:pPr marL="0" marR="0">
                        <a:lnSpc>
                          <a:spcPct val="115000"/>
                        </a:lnSpc>
                        <a:spcBef>
                          <a:spcPts val="0"/>
                        </a:spcBef>
                        <a:spcAft>
                          <a:spcPts val="0"/>
                        </a:spcAft>
                      </a:pPr>
                      <a:r>
                        <a:rPr lang="en-US" sz="1200" dirty="0">
                          <a:effectLst/>
                        </a:rPr>
                        <a:t>Mitigation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0"/>
                        </a:spcAft>
                      </a:pPr>
                      <a:r>
                        <a:rPr lang="en-US" sz="1200">
                          <a:effectLst/>
                        </a:rPr>
                        <a:t>Role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r>
              <a:tr h="784351">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Failed key import into LANDesk</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The recovery key does not get imported into LANDesk Desktop Management Software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Reinstall LANDesk Agent. Try automated TPM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Local Technician</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r h="1685609">
                <a:tc>
                  <a:txBody>
                    <a:bodyPr/>
                    <a:lstStyle/>
                    <a:p>
                      <a:pPr marL="0" marR="0">
                        <a:lnSpc>
                          <a:spcPct val="115000"/>
                        </a:lnSpc>
                        <a:spcBef>
                          <a:spcPts val="0"/>
                        </a:spcBef>
                        <a:spcAft>
                          <a:spcPts val="1000"/>
                        </a:spcAft>
                      </a:pPr>
                      <a:r>
                        <a:rPr lang="en-US" sz="1200" dirty="0">
                          <a:effectLst/>
                        </a:rPr>
                        <a:t>Failed key import into Active Directory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The </a:t>
                      </a:r>
                      <a:r>
                        <a:rPr lang="en-US" sz="1200" dirty="0">
                          <a:effectLst/>
                        </a:rPr>
                        <a:t>recovery key does not get imported into Active Directory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a:effectLst/>
                        </a:rPr>
                        <a:t>Verify computer is in a domain, and is in the proper OU.</a:t>
                      </a:r>
                      <a:br>
                        <a:rPr lang="en-US" sz="1200" dirty="0">
                          <a:effectLst/>
                        </a:rPr>
                      </a:br>
                      <a:r>
                        <a:rPr lang="en-US" sz="1200" dirty="0">
                          <a:effectLst/>
                        </a:rPr>
                        <a:t/>
                      </a:r>
                      <a:br>
                        <a:rPr lang="en-US" sz="1200" dirty="0">
                          <a:effectLst/>
                        </a:rPr>
                      </a:br>
                      <a:r>
                        <a:rPr lang="en-US" sz="1200" dirty="0">
                          <a:effectLst/>
                        </a:rPr>
                        <a:t>Or, enable, ‘Turn on TPM backup to Active Directory Domain Services’ in Local Group </a:t>
                      </a:r>
                      <a:r>
                        <a:rPr lang="en-US" sz="1200" dirty="0" smtClean="0">
                          <a:effectLst/>
                        </a:rPr>
                        <a:t>Policy</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IT </a:t>
                      </a:r>
                      <a:r>
                        <a:rPr lang="en-US" sz="1200" dirty="0">
                          <a:effectLst/>
                        </a:rPr>
                        <a:t>Specialist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48060" y="3078480"/>
            <a:ext cx="609600" cy="609600"/>
          </a:xfrm>
          <a:prstGeom prst="rect">
            <a:avLst/>
          </a:prstGeom>
        </p:spPr>
      </p:pic>
    </p:spTree>
    <p:extLst>
      <p:ext uri="{BB962C8B-B14F-4D97-AF65-F5344CB8AC3E}">
        <p14:creationId xmlns:p14="http://schemas.microsoft.com/office/powerpoint/2010/main" val="193897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000"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analysis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949668750"/>
              </p:ext>
            </p:extLst>
          </p:nvPr>
        </p:nvGraphicFramePr>
        <p:xfrm>
          <a:off x="2568115" y="2097088"/>
          <a:ext cx="7005254" cy="3294692"/>
        </p:xfrm>
        <a:graphic>
          <a:graphicData uri="http://schemas.openxmlformats.org/drawingml/2006/table">
            <a:tbl>
              <a:tblPr firstRow="1" firstCol="1" bandRow="1">
                <a:tableStyleId>{5C22544A-7EE6-4342-B048-85BDC9FD1C3A}</a:tableStyleId>
              </a:tblPr>
              <a:tblGrid>
                <a:gridCol w="1394684"/>
                <a:gridCol w="2303502"/>
                <a:gridCol w="1792623"/>
                <a:gridCol w="1514445"/>
              </a:tblGrid>
              <a:tr h="160987">
                <a:tc>
                  <a:txBody>
                    <a:bodyPr/>
                    <a:lstStyle/>
                    <a:p>
                      <a:pPr marL="0" marR="0">
                        <a:lnSpc>
                          <a:spcPct val="115000"/>
                        </a:lnSpc>
                        <a:spcBef>
                          <a:spcPts val="0"/>
                        </a:spcBef>
                        <a:spcAft>
                          <a:spcPts val="0"/>
                        </a:spcAft>
                      </a:pPr>
                      <a:r>
                        <a:rPr lang="en-US" sz="1200" dirty="0">
                          <a:effectLst/>
                        </a:rPr>
                        <a:t>Risk</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nchor="ctr"/>
                </a:tc>
                <a:tc>
                  <a:txBody>
                    <a:bodyPr/>
                    <a:lstStyle/>
                    <a:p>
                      <a:pPr marL="0" marR="0">
                        <a:lnSpc>
                          <a:spcPct val="115000"/>
                        </a:lnSpc>
                        <a:spcBef>
                          <a:spcPts val="0"/>
                        </a:spcBef>
                        <a:spcAft>
                          <a:spcPts val="0"/>
                        </a:spcAft>
                      </a:pPr>
                      <a:r>
                        <a:rPr lang="en-US" sz="1200">
                          <a:effectLst/>
                        </a:rPr>
                        <a:t>Description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nchor="ctr"/>
                </a:tc>
                <a:tc>
                  <a:txBody>
                    <a:bodyPr/>
                    <a:lstStyle/>
                    <a:p>
                      <a:pPr marL="0" marR="0">
                        <a:lnSpc>
                          <a:spcPct val="115000"/>
                        </a:lnSpc>
                        <a:spcBef>
                          <a:spcPts val="0"/>
                        </a:spcBef>
                        <a:spcAft>
                          <a:spcPts val="0"/>
                        </a:spcAft>
                      </a:pPr>
                      <a:r>
                        <a:rPr lang="en-US" sz="1200" dirty="0">
                          <a:effectLst/>
                        </a:rPr>
                        <a:t>Mitigation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0"/>
                        </a:spcAft>
                      </a:pPr>
                      <a:r>
                        <a:rPr lang="en-US" sz="1200">
                          <a:effectLst/>
                        </a:rPr>
                        <a:t>Role</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r>
              <a:tr h="643948">
                <a:tc>
                  <a:txBody>
                    <a:bodyPr/>
                    <a:lstStyle/>
                    <a:p>
                      <a:pPr marL="0" marR="0">
                        <a:lnSpc>
                          <a:spcPct val="115000"/>
                        </a:lnSpc>
                        <a:spcBef>
                          <a:spcPts val="0"/>
                        </a:spcBef>
                        <a:spcAft>
                          <a:spcPts val="1000"/>
                        </a:spcAft>
                      </a:pPr>
                      <a:r>
                        <a:rPr lang="en-US" sz="1200">
                          <a:effectLst/>
                        </a:rPr>
                        <a:t>Failed TPM due to outdated BIOS</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
                      </a:r>
                      <a:br>
                        <a:rPr lang="en-US" sz="1200" dirty="0" smtClean="0">
                          <a:effectLst/>
                        </a:rPr>
                      </a:br>
                      <a:r>
                        <a:rPr lang="en-US" sz="1200" dirty="0" smtClean="0">
                          <a:effectLst/>
                        </a:rPr>
                        <a:t>In </a:t>
                      </a:r>
                      <a:r>
                        <a:rPr lang="en-US" sz="1200" dirty="0">
                          <a:effectLst/>
                        </a:rPr>
                        <a:t>rare cases, less than 1%, the computer’s BIOS may need to be updated to enable TPM</a:t>
                      </a:r>
                      <a:r>
                        <a:rPr lang="en-US" sz="1200" dirty="0" smtClean="0">
                          <a:effectLst/>
                        </a:rPr>
                        <a:t>.</a:t>
                      </a:r>
                      <a:br>
                        <a:rPr lang="en-US" sz="1200" dirty="0" smtClean="0">
                          <a:effectLst/>
                        </a:rPr>
                      </a:b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BIOS </a:t>
                      </a:r>
                      <a:r>
                        <a:rPr lang="en-US" sz="1200" dirty="0">
                          <a:effectLst/>
                        </a:rPr>
                        <a:t>will be manually updated.</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Local </a:t>
                      </a:r>
                      <a:r>
                        <a:rPr lang="en-US" sz="1200" dirty="0">
                          <a:effectLst/>
                        </a:rPr>
                        <a:t>Technician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r>
              <a:tr h="643948">
                <a:tc>
                  <a:txBody>
                    <a:bodyPr/>
                    <a:lstStyle/>
                    <a:p>
                      <a:pPr marL="0" marR="0">
                        <a:lnSpc>
                          <a:spcPct val="115000"/>
                        </a:lnSpc>
                        <a:spcBef>
                          <a:spcPts val="0"/>
                        </a:spcBef>
                        <a:spcAft>
                          <a:spcPts val="1000"/>
                        </a:spcAft>
                      </a:pPr>
                      <a:r>
                        <a:rPr lang="en-US" sz="1200">
                          <a:effectLst/>
                        </a:rPr>
                        <a:t>Failed TPM due to motherboard</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In </a:t>
                      </a:r>
                      <a:r>
                        <a:rPr lang="en-US" sz="1200" dirty="0">
                          <a:effectLst/>
                        </a:rPr>
                        <a:t>rare cases, less than 1%, the computer’s motherboard will not have a TPM Chip</a:t>
                      </a:r>
                      <a:r>
                        <a:rPr lang="en-US" sz="1200" dirty="0" smtClean="0">
                          <a:effectLst/>
                        </a:rPr>
                        <a: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a:effectLst/>
                        </a:rPr>
                        <a:t>Computer will be replaced with either a loaner machine or new computer.</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c>
                  <a:txBody>
                    <a:bodyPr/>
                    <a:lstStyle/>
                    <a:p>
                      <a:pPr marL="0" marR="0">
                        <a:lnSpc>
                          <a:spcPct val="115000"/>
                        </a:lnSpc>
                        <a:spcBef>
                          <a:spcPts val="0"/>
                        </a:spcBef>
                        <a:spcAft>
                          <a:spcPts val="1000"/>
                        </a:spcAft>
                      </a:pPr>
                      <a:r>
                        <a:rPr lang="en-US" sz="1200" dirty="0" smtClean="0">
                          <a:effectLst/>
                        </a:rPr>
                        <a:t>Local </a:t>
                      </a:r>
                      <a:r>
                        <a:rPr lang="en-US" sz="1200" dirty="0">
                          <a:effectLst/>
                        </a:rPr>
                        <a:t>Technician</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2496" marR="52496" marT="0" marB="0"/>
                </a:tc>
              </a:tr>
              <a:tr h="643948">
                <a:tc>
                  <a:txBody>
                    <a:bodyPr/>
                    <a:lstStyle/>
                    <a:p>
                      <a:pPr marL="0" marR="0">
                        <a:lnSpc>
                          <a:spcPct val="115000"/>
                        </a:lnSpc>
                        <a:spcBef>
                          <a:spcPts val="0"/>
                        </a:spcBef>
                        <a:spcAft>
                          <a:spcPts val="1000"/>
                        </a:spcAft>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User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is receiving prompt to enter Bitlocker Recovery Password</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When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user restarts their machine, they may receive a prompt to enter the Bitlocker Recovery Key</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Enter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the key from AD, FTP, Email, or LANDesk. Check TPM Chip status. Try automated TPM Management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1000"/>
                        </a:spcAft>
                      </a:pPr>
                      <a:endPar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Times New Roman" panose="02020603050405020304" pitchFamily="18" charset="0"/>
                          <a:ea typeface="Times New Roman" panose="02020603050405020304" pitchFamily="18" charset="0"/>
                          <a:cs typeface="Times New Roman" panose="02020603050405020304" pitchFamily="18" charset="0"/>
                        </a:rPr>
                        <a:t>IT </a:t>
                      </a: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Specialist</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40440" y="2987040"/>
            <a:ext cx="609600" cy="609600"/>
          </a:xfrm>
          <a:prstGeom prst="rect">
            <a:avLst/>
          </a:prstGeom>
        </p:spPr>
      </p:pic>
    </p:spTree>
    <p:extLst>
      <p:ext uri="{BB962C8B-B14F-4D97-AF65-F5344CB8AC3E}">
        <p14:creationId xmlns:p14="http://schemas.microsoft.com/office/powerpoint/2010/main" val="834700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5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milestones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618787471"/>
              </p:ext>
            </p:extLst>
          </p:nvPr>
        </p:nvGraphicFramePr>
        <p:xfrm>
          <a:off x="2690470" y="2155930"/>
          <a:ext cx="7018072" cy="4002170"/>
        </p:xfrm>
        <a:graphic>
          <a:graphicData uri="http://schemas.openxmlformats.org/drawingml/2006/table">
            <a:tbl>
              <a:tblPr firstRow="1" firstCol="1" bandRow="1">
                <a:tableStyleId>{5C22544A-7EE6-4342-B048-85BDC9FD1C3A}</a:tableStyleId>
              </a:tblPr>
              <a:tblGrid>
                <a:gridCol w="2073470"/>
                <a:gridCol w="4944602"/>
              </a:tblGrid>
              <a:tr h="166766">
                <a:tc>
                  <a:txBody>
                    <a:bodyPr/>
                    <a:lstStyle/>
                    <a:p>
                      <a:pPr marL="0" marR="0">
                        <a:lnSpc>
                          <a:spcPct val="115000"/>
                        </a:lnSpc>
                        <a:spcBef>
                          <a:spcPts val="0"/>
                        </a:spcBef>
                        <a:spcAft>
                          <a:spcPts val="0"/>
                        </a:spcAft>
                      </a:pPr>
                      <a:r>
                        <a:rPr lang="en-US" sz="1200" dirty="0">
                          <a:effectLst/>
                        </a:rPr>
                        <a:t>Milestone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nchor="ctr"/>
                </a:tc>
                <a:tc>
                  <a:txBody>
                    <a:bodyPr/>
                    <a:lstStyle/>
                    <a:p>
                      <a:pPr marL="0" marR="0">
                        <a:lnSpc>
                          <a:spcPct val="115000"/>
                        </a:lnSpc>
                        <a:spcBef>
                          <a:spcPts val="0"/>
                        </a:spcBef>
                        <a:spcAft>
                          <a:spcPts val="0"/>
                        </a:spcAft>
                      </a:pPr>
                      <a:r>
                        <a:rPr lang="en-US" sz="1200">
                          <a:effectLst/>
                        </a:rPr>
                        <a:t>Description</a:t>
                      </a:r>
                      <a:endParaRPr lang="en-US" sz="120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nchor="ctr"/>
                </a:tc>
              </a:tr>
              <a:tr h="1549331">
                <a:tc>
                  <a:txBody>
                    <a:bodyPr/>
                    <a:lstStyle/>
                    <a:p>
                      <a:pPr marL="0" marR="0">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smtClean="0">
                          <a:effectLst/>
                        </a:rPr>
                        <a:t>(1) Development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tc>
                <a:tc>
                  <a:txBody>
                    <a:bodyPr/>
                    <a:lstStyle/>
                    <a:p>
                      <a:pPr marL="0" marR="0">
                        <a:lnSpc>
                          <a:spcPct val="115000"/>
                        </a:lnSpc>
                        <a:spcBef>
                          <a:spcPts val="0"/>
                        </a:spcBef>
                        <a:spcAft>
                          <a:spcPts val="1000"/>
                        </a:spcAft>
                      </a:pPr>
                      <a:r>
                        <a:rPr lang="en-US" sz="1200" dirty="0">
                          <a:effectLst/>
                        </a:rPr>
                        <a:t/>
                      </a:r>
                      <a:br>
                        <a:rPr lang="en-US" sz="1200" dirty="0">
                          <a:effectLst/>
                        </a:rPr>
                      </a:br>
                      <a:r>
                        <a:rPr lang="en-US" sz="1200" dirty="0">
                          <a:effectLst/>
                        </a:rPr>
                        <a:t>The first step in the Bitlocker rollout is to develop and test all the code that will be necessary to manage Bitlocker recovery keys. </a:t>
                      </a:r>
                      <a:br>
                        <a:rPr lang="en-US" sz="1200" dirty="0">
                          <a:effectLst/>
                        </a:rPr>
                      </a:br>
                      <a:r>
                        <a:rPr lang="en-US" sz="1200" dirty="0">
                          <a:effectLst/>
                        </a:rPr>
                        <a:t/>
                      </a:r>
                      <a:br>
                        <a:rPr lang="en-US" sz="1200" dirty="0">
                          <a:effectLst/>
                        </a:rPr>
                      </a:br>
                      <a:r>
                        <a:rPr lang="en-US" sz="1200" dirty="0">
                          <a:effectLst/>
                        </a:rPr>
                        <a:t>The deliverables will be code (1) to report the status on TPM chips, (2) code to manage the recovery keys, (3) code to report on Bitlocker compliance, and (4) code for support staff and (5) general administration (backup).</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tc>
              </a:tr>
              <a:tr h="2242527">
                <a:tc>
                  <a:txBody>
                    <a:bodyPr/>
                    <a:lstStyle/>
                    <a:p>
                      <a:pPr marL="0" marR="0">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a:effectLst/>
                        </a:rPr>
                        <a:t> </a:t>
                      </a:r>
                    </a:p>
                    <a:p>
                      <a:pPr marL="0" marR="0">
                        <a:lnSpc>
                          <a:spcPct val="115000"/>
                        </a:lnSpc>
                        <a:spcBef>
                          <a:spcPts val="0"/>
                        </a:spcBef>
                        <a:spcAft>
                          <a:spcPts val="1000"/>
                        </a:spcAft>
                      </a:pPr>
                      <a:r>
                        <a:rPr lang="en-US" sz="1200" dirty="0">
                          <a:effectLst/>
                        </a:rPr>
                        <a:t/>
                      </a:r>
                      <a:br>
                        <a:rPr lang="en-US" sz="1200" dirty="0">
                          <a:effectLst/>
                        </a:rPr>
                      </a:br>
                      <a:r>
                        <a:rPr lang="en-US" sz="1200" dirty="0" smtClean="0">
                          <a:effectLst/>
                        </a:rPr>
                        <a:t>(2)</a:t>
                      </a:r>
                      <a:r>
                        <a:rPr lang="en-US" sz="1200" baseline="0" dirty="0" smtClean="0">
                          <a:effectLst/>
                        </a:rPr>
                        <a:t> </a:t>
                      </a:r>
                      <a:r>
                        <a:rPr lang="en-US" sz="1200" dirty="0" smtClean="0">
                          <a:effectLst/>
                        </a:rPr>
                        <a:t>TPM </a:t>
                      </a:r>
                      <a:r>
                        <a:rPr lang="en-US" sz="1200" dirty="0">
                          <a:effectLst/>
                        </a:rPr>
                        <a:t>Enable</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tc>
                <a:tc>
                  <a:txBody>
                    <a:bodyPr/>
                    <a:lstStyle/>
                    <a:p>
                      <a:pPr marL="0" marR="0">
                        <a:lnSpc>
                          <a:spcPct val="115000"/>
                        </a:lnSpc>
                        <a:spcBef>
                          <a:spcPts val="0"/>
                        </a:spcBef>
                        <a:spcAft>
                          <a:spcPts val="1000"/>
                        </a:spcAft>
                      </a:pPr>
                      <a:r>
                        <a:rPr lang="en-US" sz="1200" dirty="0">
                          <a:effectLst/>
                        </a:rPr>
                        <a:t/>
                      </a:r>
                      <a:br>
                        <a:rPr lang="en-US" sz="1200" dirty="0">
                          <a:effectLst/>
                        </a:rPr>
                      </a:br>
                      <a:r>
                        <a:rPr lang="en-US" sz="1200" dirty="0">
                          <a:effectLst/>
                        </a:rPr>
                        <a:t>Once all the code has been developed and tested, the next milestone will be to enable TPM chips on all workstations. This stage is critical to the overall process, because without the TPM being turned on, the recovery keys have no place to be stored. Now, there is a possible USB storage solution, however, to keep project costs (and TCO) low, the TPM chip has been selected as the best, cheapest recovery key storage option. </a:t>
                      </a:r>
                      <a:br>
                        <a:rPr lang="en-US" sz="1200" dirty="0">
                          <a:effectLst/>
                        </a:rPr>
                      </a:br>
                      <a:r>
                        <a:rPr lang="en-US" sz="1200" dirty="0">
                          <a:effectLst/>
                        </a:rPr>
                        <a:t/>
                      </a:r>
                      <a:br>
                        <a:rPr lang="en-US" sz="1200" dirty="0">
                          <a:effectLst/>
                        </a:rPr>
                      </a:br>
                      <a:r>
                        <a:rPr lang="en-US" sz="1200" dirty="0">
                          <a:effectLst/>
                        </a:rPr>
                        <a:t>The deliverable </a:t>
                      </a:r>
                      <a:r>
                        <a:rPr lang="en-US" sz="1200" dirty="0" smtClean="0">
                          <a:effectLst/>
                        </a:rPr>
                        <a:t>was a </a:t>
                      </a:r>
                      <a:r>
                        <a:rPr lang="en-US" sz="1200" dirty="0">
                          <a:effectLst/>
                        </a:rPr>
                        <a:t>report stating the status of all TPM chips.</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4996" marR="54996" marT="0" marB="0"/>
                </a:tc>
              </a:tr>
            </a:tbl>
          </a:graphicData>
        </a:graphic>
      </p:graphicFrame>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391900" y="2987040"/>
            <a:ext cx="609600" cy="609600"/>
          </a:xfrm>
          <a:prstGeom prst="rect">
            <a:avLst/>
          </a:prstGeom>
        </p:spPr>
      </p:pic>
      <p:pic>
        <p:nvPicPr>
          <p:cNvPr id="8"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973580" y="2682240"/>
            <a:ext cx="609600" cy="609600"/>
          </a:xfrm>
          <a:prstGeom prst="rect">
            <a:avLst/>
          </a:prstGeom>
        </p:spPr>
      </p:pic>
      <p:pic>
        <p:nvPicPr>
          <p:cNvPr id="9"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8"/>
          <a:stretch>
            <a:fillRect/>
          </a:stretch>
        </p:blipFill>
        <p:spPr>
          <a:xfrm>
            <a:off x="1920240" y="4762500"/>
            <a:ext cx="609600" cy="609600"/>
          </a:xfrm>
          <a:prstGeom prst="rect">
            <a:avLst/>
          </a:prstGeom>
        </p:spPr>
      </p:pic>
    </p:spTree>
    <p:extLst>
      <p:ext uri="{BB962C8B-B14F-4D97-AF65-F5344CB8AC3E}">
        <p14:creationId xmlns:p14="http://schemas.microsoft.com/office/powerpoint/2010/main" val="359981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00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006"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8003"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313</TotalTime>
  <Words>410</Words>
  <Application>Microsoft Office PowerPoint</Application>
  <PresentationFormat>Widescreen</PresentationFormat>
  <Paragraphs>133</Paragraphs>
  <Slides>17</Slides>
  <Notes>0</Notes>
  <HiddenSlides>0</HiddenSlides>
  <MMClips>19</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Trebuchet MS</vt:lpstr>
      <vt:lpstr>Tw Cen MT</vt:lpstr>
      <vt:lpstr>Circuit</vt:lpstr>
      <vt:lpstr>Microsoft Bitlocker</vt:lpstr>
      <vt:lpstr>Why did we choose Bitlocker?</vt:lpstr>
      <vt:lpstr>Why didn’t we purchase a solution?</vt:lpstr>
      <vt:lpstr>stakeholders</vt:lpstr>
      <vt:lpstr>Budget</vt:lpstr>
      <vt:lpstr>the In-house solution</vt:lpstr>
      <vt:lpstr>Risk analysis</vt:lpstr>
      <vt:lpstr>Risk analysis</vt:lpstr>
      <vt:lpstr>milestones</vt:lpstr>
      <vt:lpstr>milestones</vt:lpstr>
      <vt:lpstr>Bitlocker password storage</vt:lpstr>
      <vt:lpstr>Bitlocker compliance</vt:lpstr>
      <vt:lpstr>Bitlocker backup</vt:lpstr>
      <vt:lpstr>Bitlocker support tool</vt:lpstr>
      <vt:lpstr>End goals met</vt:lpstr>
      <vt:lpstr>Lessons learned</vt:lpstr>
      <vt:lpstr>Questions?</vt:lpstr>
    </vt:vector>
  </TitlesOfParts>
  <Company>Kaplan,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Bitlocker presentation</dc:title>
  <dc:creator>Mothership</dc:creator>
  <cp:lastModifiedBy>Mothership</cp:lastModifiedBy>
  <cp:revision>38</cp:revision>
  <dcterms:created xsi:type="dcterms:W3CDTF">2015-07-30T18:22:42Z</dcterms:created>
  <dcterms:modified xsi:type="dcterms:W3CDTF">2015-07-30T23:39:35Z</dcterms:modified>
</cp:coreProperties>
</file>