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30213A-8FA8-2B45-A52F-648FAC9DC08F}" type="datetimeFigureOut">
              <a:rPr lang="en-US" smtClean="0"/>
              <a:t>8/22/12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940F6F-E935-F041-B198-0483F92CB0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PS380: Clinical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Instructor: Sara Barnett, M.S.,  Ed.M., M.A.</a:t>
            </a:r>
          </a:p>
          <a:p>
            <a:endParaRPr lang="en-US" dirty="0"/>
          </a:p>
          <a:p>
            <a:r>
              <a:rPr lang="en-US" dirty="0" smtClean="0"/>
              <a:t>Unit 2: Evolution of Clinical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3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France: Philippe Pinel (1745-1826)</a:t>
            </a:r>
          </a:p>
          <a:p>
            <a:pPr lvl="1">
              <a:buFontTx/>
              <a:buChar char="-"/>
            </a:pPr>
            <a:r>
              <a:rPr lang="en-US" dirty="0" smtClean="0"/>
              <a:t>Challenged </a:t>
            </a:r>
            <a:r>
              <a:rPr lang="en-US" dirty="0" smtClean="0"/>
              <a:t>the imprisonment of the mentally </a:t>
            </a:r>
            <a:r>
              <a:rPr lang="en-US" dirty="0" smtClean="0"/>
              <a:t>ill</a:t>
            </a:r>
          </a:p>
          <a:p>
            <a:pPr lvl="1">
              <a:buFontTx/>
              <a:buChar char="-"/>
            </a:pPr>
            <a:r>
              <a:rPr lang="en-US" dirty="0" smtClean="0"/>
              <a:t>Argued </a:t>
            </a:r>
            <a:r>
              <a:rPr lang="en-US" dirty="0" smtClean="0"/>
              <a:t>that the mentally ill deserved compassion (empathy rather than cruelty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r>
              <a:rPr lang="en-US" dirty="0" smtClean="0"/>
              <a:t>Created </a:t>
            </a:r>
            <a:r>
              <a:rPr lang="en-US" dirty="0" smtClean="0"/>
              <a:t>new institutions wherein the mentally ill were given healthy food and allowed activities v. kept in a dungeon, beaten and chained to walls and </a:t>
            </a:r>
            <a:r>
              <a:rPr lang="en-US" dirty="0" smtClean="0"/>
              <a:t>beds</a:t>
            </a:r>
          </a:p>
          <a:p>
            <a:pPr lvl="1">
              <a:buFontTx/>
              <a:buChar char="-"/>
            </a:pPr>
            <a:r>
              <a:rPr lang="en-US" dirty="0" smtClean="0"/>
              <a:t>Required </a:t>
            </a:r>
            <a:r>
              <a:rPr lang="en-US" dirty="0" smtClean="0"/>
              <a:t>staff to conduct case histories, complete progress notes, and maintain case files</a:t>
            </a:r>
          </a:p>
        </p:txBody>
      </p:sp>
    </p:spTree>
    <p:extLst>
      <p:ext uri="{BB962C8B-B14F-4D97-AF65-F5344CB8AC3E}">
        <p14:creationId xmlns:p14="http://schemas.microsoft.com/office/powerpoint/2010/main" val="172014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America: Eli Todd (1768-1832)</a:t>
            </a:r>
          </a:p>
          <a:p>
            <a:pPr lvl="1">
              <a:buFontTx/>
              <a:buChar char="-"/>
            </a:pPr>
            <a:r>
              <a:rPr lang="en-US" dirty="0" smtClean="0"/>
              <a:t>Physician who saw greater need for humane facilities for the mentally ill (only 3 existed in America</a:t>
            </a:r>
            <a:r>
              <a:rPr lang="en-US" dirty="0" smtClean="0"/>
              <a:t>)</a:t>
            </a:r>
          </a:p>
          <a:p>
            <a:pPr lvl="1">
              <a:buFontTx/>
              <a:buChar char="-"/>
            </a:pPr>
            <a:r>
              <a:rPr lang="en-US" dirty="0" smtClean="0"/>
              <a:t>Recognized </a:t>
            </a:r>
            <a:r>
              <a:rPr lang="en-US" dirty="0" smtClean="0"/>
              <a:t>burden/shame felt by </a:t>
            </a:r>
            <a:r>
              <a:rPr lang="en-US" dirty="0" smtClean="0"/>
              <a:t>families</a:t>
            </a:r>
          </a:p>
          <a:p>
            <a:pPr lvl="1">
              <a:buFontTx/>
              <a:buChar char="-"/>
            </a:pPr>
            <a:r>
              <a:rPr lang="en-US" dirty="0" smtClean="0"/>
              <a:t>Opened </a:t>
            </a:r>
            <a:r>
              <a:rPr lang="en-US" dirty="0" smtClean="0"/>
              <a:t>“retreats” and encouraged staff to focus on/promote patients strengths versus weaknesses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0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Pioneers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America: Dorothy Dix (1802-1887)</a:t>
            </a:r>
          </a:p>
          <a:p>
            <a:pPr lvl="1">
              <a:buFontTx/>
              <a:buChar char="-"/>
            </a:pPr>
            <a:r>
              <a:rPr lang="en-US" dirty="0" smtClean="0"/>
              <a:t>Worked as Sunday school teacher in Boston jail – argued many inmates were mentally ill, not criminal</a:t>
            </a:r>
          </a:p>
          <a:p>
            <a:pPr lvl="1">
              <a:buFontTx/>
              <a:buChar char="-"/>
            </a:pPr>
            <a:r>
              <a:rPr lang="en-US" dirty="0" smtClean="0"/>
              <a:t>Traveled through cities, collected data on mentally ill and their treatment, presented findings to community leaders</a:t>
            </a:r>
          </a:p>
          <a:p>
            <a:pPr lvl="1">
              <a:buFontTx/>
              <a:buChar char="-"/>
            </a:pPr>
            <a:r>
              <a:rPr lang="en-US" dirty="0" smtClean="0"/>
              <a:t>Ultimately contributed to the opening of 30 mental institution in U.S. wherein patients were deserving of understanding and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Germany: Lightner Witmer (1867-1956)</a:t>
            </a:r>
          </a:p>
          <a:p>
            <a:pPr lvl="1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Opened first clinical psychology clinic (1896) at the University of Pennsylvania and encouraged others to do the same (1914 – 20 clinics; 1935 – 150 clinics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Aimed </a:t>
            </a:r>
            <a:r>
              <a:rPr lang="en-US" sz="2200" dirty="0" smtClean="0">
                <a:solidFill>
                  <a:schemeClr val="tx1"/>
                </a:solidFill>
              </a:rPr>
              <a:t>to “throw light upon the problems that confront humanity</a:t>
            </a:r>
            <a:r>
              <a:rPr lang="en-US" sz="2200" dirty="0" smtClean="0">
                <a:solidFill>
                  <a:schemeClr val="tx1"/>
                </a:solidFill>
              </a:rPr>
              <a:t>”</a:t>
            </a:r>
          </a:p>
          <a:p>
            <a:pPr lvl="1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Largely </a:t>
            </a:r>
            <a:r>
              <a:rPr lang="en-US" sz="2200" dirty="0" smtClean="0">
                <a:solidFill>
                  <a:schemeClr val="tx1"/>
                </a:solidFill>
              </a:rPr>
              <a:t>focused on children (learning and behavioral struggles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* </a:t>
            </a:r>
            <a:r>
              <a:rPr lang="en-US" sz="2200" dirty="0" smtClean="0">
                <a:solidFill>
                  <a:schemeClr val="tx1"/>
                </a:solidFill>
              </a:rPr>
              <a:t>Did not keep comprehensive records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3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17912"/>
            <a:ext cx="7662864" cy="361935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Stage was set by the pioneers… now there was work to be done!  </a:t>
            </a:r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 smtClean="0"/>
              <a:t>diagnostic terminology included: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Neurosis </a:t>
            </a:r>
            <a:r>
              <a:rPr lang="en-US" dirty="0" smtClean="0"/>
              <a:t>and </a:t>
            </a:r>
            <a:r>
              <a:rPr lang="en-US" dirty="0" smtClean="0"/>
              <a:t>Psychosis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Exogenous </a:t>
            </a:r>
            <a:r>
              <a:rPr lang="en-US" dirty="0" smtClean="0"/>
              <a:t>Disorders and Endogenous </a:t>
            </a:r>
            <a:r>
              <a:rPr lang="en-US" dirty="0" smtClean="0"/>
              <a:t>Disorders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Emil </a:t>
            </a:r>
            <a:r>
              <a:rPr lang="en-US" dirty="0" smtClean="0"/>
              <a:t>Kraeplin (1855-1926) identified more specific disorders </a:t>
            </a:r>
            <a:r>
              <a:rPr lang="en-US" dirty="0" smtClean="0"/>
              <a:t>	(</a:t>
            </a:r>
            <a:r>
              <a:rPr lang="en-US" dirty="0" smtClean="0"/>
              <a:t>paranoia, depressive psychosis, autistic personality), </a:t>
            </a:r>
            <a:r>
              <a:rPr lang="en-US" dirty="0" smtClean="0"/>
              <a:t>	ultimately </a:t>
            </a:r>
            <a:r>
              <a:rPr lang="en-US" dirty="0" smtClean="0"/>
              <a:t>leading to the creation of the Diagnostic and </a:t>
            </a:r>
            <a:r>
              <a:rPr lang="en-US" dirty="0" smtClean="0"/>
              <a:t>	Statistical </a:t>
            </a:r>
            <a:r>
              <a:rPr lang="en-US" dirty="0" smtClean="0"/>
              <a:t>Manual of Mental Disorders (DSM)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DSM?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its benefits?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DSM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Manual </a:t>
            </a:r>
            <a:r>
              <a:rPr lang="en-US" sz="2600" dirty="0"/>
              <a:t>of psychological disorders published by the American Psychiatric Association 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Covers </a:t>
            </a:r>
            <a:r>
              <a:rPr lang="en-US" sz="2800" dirty="0"/>
              <a:t>all mental health disorders for both children and </a:t>
            </a:r>
            <a:r>
              <a:rPr lang="en-US" sz="2800" dirty="0" smtClean="0"/>
              <a:t>adults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Lists </a:t>
            </a:r>
            <a:r>
              <a:rPr lang="en-US" sz="2800" dirty="0"/>
              <a:t>known causes of disorders, statistics in terms of gender, age at onset, and prognosis as well as some research concerning </a:t>
            </a:r>
            <a:r>
              <a:rPr lang="en-US" sz="2800" dirty="0" smtClean="0"/>
              <a:t>optimal </a:t>
            </a:r>
            <a:r>
              <a:rPr lang="en-US" sz="2800" dirty="0"/>
              <a:t>treatment approaches</a:t>
            </a:r>
          </a:p>
        </p:txBody>
      </p:sp>
    </p:spTree>
    <p:extLst>
      <p:ext uri="{BB962C8B-B14F-4D97-AF65-F5344CB8AC3E}">
        <p14:creationId xmlns:p14="http://schemas.microsoft.com/office/powerpoint/2010/main" val="36968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DSM-IV Major Depressive </a:t>
            </a:r>
            <a:r>
              <a:rPr lang="en-US" sz="4000" dirty="0" smtClean="0"/>
              <a:t>Episode </a:t>
            </a:r>
            <a:r>
              <a:rPr lang="en-US" sz="4000" dirty="0"/>
              <a:t>Criteria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2087406"/>
            <a:ext cx="7662864" cy="394985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800" b="1" dirty="0"/>
              <a:t>Major Depressive Episode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Five (or more) of the following symptoms have been present during the same 2-week period and represent a change from previous functioning; at least one of the symptoms is either (1) depressed mood or (2) loss of interest or pleasure ( </a:t>
            </a:r>
            <a:r>
              <a:rPr lang="en-US" sz="1800" b="1" dirty="0"/>
              <a:t>Note:</a:t>
            </a:r>
            <a:r>
              <a:rPr lang="en-US" sz="1800" dirty="0"/>
              <a:t> Do note include symptoms that are clearly due to a general medical condition, or mood-incongruent delusions or hallucinations)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Depressed mood most of the day, nearly every day, as indicated by either subjective report (e.g., feels sad or empty) or observation made by others (e.g., appears tearful). </a:t>
            </a:r>
            <a:r>
              <a:rPr lang="en-US" sz="1600" b="1" dirty="0"/>
              <a:t>Note:</a:t>
            </a:r>
            <a:r>
              <a:rPr lang="en-US" sz="1600" dirty="0"/>
              <a:t> In children and adolescents, can be irritable mood.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Markedly diminished interest or pleasure in all, or almost all, activities most of the day, nearly every day (as indicated by either subjective account or observation made by others).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Significant weight loss when not dieting or weight gain (e.g., a change of more than 5% of body weight in a month), or decrease or increase in appetite nearly every day. </a:t>
            </a:r>
            <a:r>
              <a:rPr lang="en-US" sz="1600" b="1" dirty="0"/>
              <a:t>Note:</a:t>
            </a:r>
            <a:r>
              <a:rPr lang="en-US" sz="1600" dirty="0"/>
              <a:t> In children, consider failure to make expected weight gains. </a:t>
            </a:r>
          </a:p>
        </p:txBody>
      </p:sp>
    </p:spTree>
    <p:extLst>
      <p:ext uri="{BB962C8B-B14F-4D97-AF65-F5344CB8AC3E}">
        <p14:creationId xmlns:p14="http://schemas.microsoft.com/office/powerpoint/2010/main" val="1835001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DSM-IV- Major Depressive Episode Criteria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sz="2000" dirty="0"/>
              <a:t>(4) insomnia or hypersomnia nearly every day.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psychomotor agitation or retardation nearly every day (observable by others, not merely subjective feelings of restlessness or being slowed down).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fatigue or loss of energy nearly every day.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feelings of worthlessness or excessive or inappropriate guilt (which may be delusional) nearly every day (not merely self-reproach or guilt about being sick).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diminished ability to think or concentrate, or indecisiveness, nearly every day (either by subjective account or as observed by others).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recurrent thoughts of death (not just fear of dying), recurrent suicidal ideation without a specific plan, or a suicide attempt or a specific plan for committing suicide.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6718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DMS-IV: Major Depressive Episode  Criteria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000" dirty="0"/>
              <a:t>The symptoms do not meet criteria for a Mixed Episode.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dirty="0"/>
              <a:t>The symptoms cause clinically significant distress or impairment in social, occupational, or other important areas of functioning.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dirty="0"/>
              <a:t>The symptoms are not due to the direct physiological effects of a substance or a general medical </a:t>
            </a:r>
            <a:r>
              <a:rPr lang="en-US" sz="2000" dirty="0" smtClean="0"/>
              <a:t>condition</a:t>
            </a:r>
            <a:endParaRPr lang="en-US" sz="2000" dirty="0"/>
          </a:p>
          <a:p>
            <a:pPr marL="609600" indent="-609600">
              <a:lnSpc>
                <a:spcPct val="80000"/>
              </a:lnSpc>
            </a:pPr>
            <a:r>
              <a:rPr lang="en-US" sz="2000" dirty="0"/>
              <a:t>The symptoms are not better accounted for by Bereavement, i.e., after the loss of a loved one, the symptoms persist for longer than 2 months or are characterized by marked functional impairment, morbid preoccupation with worthlessness, suicidal ideation, psychotic symptoms, or psychomotor retardation.</a:t>
            </a:r>
          </a:p>
        </p:txBody>
      </p:sp>
    </p:spTree>
    <p:extLst>
      <p:ext uri="{BB962C8B-B14F-4D97-AF65-F5344CB8AC3E}">
        <p14:creationId xmlns:p14="http://schemas.microsoft.com/office/powerpoint/2010/main" val="15986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stigma exists regarding those who attend therapy?</a:t>
            </a:r>
          </a:p>
          <a:p>
            <a:endParaRPr lang="en-US" dirty="0" smtClean="0"/>
          </a:p>
          <a:p>
            <a:r>
              <a:rPr lang="en-US" dirty="0" smtClean="0"/>
              <a:t>Why is said stigma existent in some communities and not in others?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2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 of Intelligence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Intelligence </a:t>
            </a:r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M</a:t>
            </a:r>
            <a:r>
              <a:rPr lang="en-US" dirty="0" smtClean="0"/>
              <a:t>ovement and Clinical </a:t>
            </a:r>
            <a:r>
              <a:rPr lang="en-US" dirty="0"/>
              <a:t>P</a:t>
            </a:r>
            <a:r>
              <a:rPr lang="en-US" dirty="0" smtClean="0"/>
              <a:t>sychology</a:t>
            </a:r>
            <a:endParaRPr lang="en-US" dirty="0" smtClean="0"/>
          </a:p>
          <a:p>
            <a:pPr lvl="1"/>
            <a:r>
              <a:rPr lang="en-US" dirty="0" smtClean="0"/>
              <a:t>Emergence </a:t>
            </a:r>
            <a:r>
              <a:rPr lang="en-US" dirty="0" smtClean="0"/>
              <a:t>of clinical psychology coincided with rise of study of intelligence (late 1800s/early 1900s)</a:t>
            </a:r>
          </a:p>
          <a:p>
            <a:pPr lvl="1"/>
            <a:r>
              <a:rPr lang="en-US" dirty="0" smtClean="0"/>
              <a:t>General intelligence was thought to overlap with physical and mental abilities (link between low IQ and mental health struggles – now known not always the case)</a:t>
            </a:r>
          </a:p>
          <a:p>
            <a:pPr lvl="1"/>
            <a:r>
              <a:rPr lang="en-US" dirty="0" smtClean="0"/>
              <a:t>Assessments created for intelligence… then created for mental health testing/personality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95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know about assessment as it pertains to the field of psychology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What are some different types of assessment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What are some commonly used assessments?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77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psychologists were largely academicians w/ small practices until the mid 1900s when number of practices </a:t>
            </a:r>
            <a:r>
              <a:rPr lang="en-US" dirty="0" smtClean="0"/>
              <a:t>grew… Why </a:t>
            </a:r>
            <a:r>
              <a:rPr lang="en-US" dirty="0" smtClean="0"/>
              <a:t>did this boom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72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Influence of WWII</a:t>
            </a:r>
          </a:p>
          <a:p>
            <a:pPr lvl="1">
              <a:buFontTx/>
              <a:buChar char="-"/>
            </a:pPr>
            <a:r>
              <a:rPr lang="en-US" dirty="0" smtClean="0"/>
              <a:t>Mental </a:t>
            </a:r>
            <a:r>
              <a:rPr lang="en-US" dirty="0" smtClean="0"/>
              <a:t>tests used to position military and better understand human </a:t>
            </a:r>
            <a:r>
              <a:rPr lang="en-US" dirty="0" smtClean="0"/>
              <a:t>mind; Ultimately additional tests were created for personality, etc.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US </a:t>
            </a:r>
            <a:r>
              <a:rPr lang="en-US" dirty="0" smtClean="0"/>
              <a:t>veterans returned home “shell shocked” and in need of mental health </a:t>
            </a:r>
            <a:r>
              <a:rPr lang="en-US" dirty="0" smtClean="0"/>
              <a:t>care</a:t>
            </a:r>
          </a:p>
          <a:p>
            <a:pPr lvl="1">
              <a:buFontTx/>
              <a:buChar char="-"/>
            </a:pPr>
            <a:r>
              <a:rPr lang="en-US" dirty="0" smtClean="0"/>
              <a:t>Influential </a:t>
            </a:r>
            <a:r>
              <a:rPr lang="en-US" dirty="0" smtClean="0"/>
              <a:t>figures such as Freud forced to </a:t>
            </a:r>
            <a:r>
              <a:rPr lang="en-US" dirty="0" smtClean="0"/>
              <a:t>flee home countries </a:t>
            </a:r>
            <a:r>
              <a:rPr lang="en-US" dirty="0" smtClean="0"/>
              <a:t>and ideas on psychology in turn spread throughout Europe and the world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8590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Psychotherapy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023916"/>
            <a:ext cx="7662864" cy="45042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Early</a:t>
            </a:r>
            <a:r>
              <a:rPr lang="en-US" dirty="0" smtClean="0"/>
              <a:t> </a:t>
            </a:r>
            <a:r>
              <a:rPr lang="en-US" dirty="0" smtClean="0"/>
              <a:t>1900s: Psychodynamic theories proposed</a:t>
            </a:r>
          </a:p>
          <a:p>
            <a:r>
              <a:rPr lang="en-US" dirty="0" smtClean="0"/>
              <a:t>1950s: Behaviorism gained popularity</a:t>
            </a:r>
          </a:p>
          <a:p>
            <a:pPr marL="68580" indent="0">
              <a:buNone/>
            </a:pPr>
            <a:r>
              <a:rPr lang="en-US" dirty="0" smtClean="0"/>
              <a:t>* 1953: APA Ethical Code established</a:t>
            </a:r>
          </a:p>
          <a:p>
            <a:r>
              <a:rPr lang="en-US" dirty="0" smtClean="0"/>
              <a:t>1960s: Humanistic approach gained popularity</a:t>
            </a:r>
            <a:endParaRPr lang="en-US" dirty="0"/>
          </a:p>
          <a:p>
            <a:r>
              <a:rPr lang="en-US" dirty="0" smtClean="0"/>
              <a:t>1970s: Family therapy and other specialties developed </a:t>
            </a:r>
          </a:p>
          <a:p>
            <a:pPr marL="68580" indent="0">
              <a:buNone/>
            </a:pPr>
            <a:r>
              <a:rPr lang="en-US" dirty="0" smtClean="0"/>
              <a:t>* Cognitive psychology meanwhile grew (arguably most popular today)</a:t>
            </a:r>
          </a:p>
          <a:p>
            <a:r>
              <a:rPr lang="en-US" dirty="0" smtClean="0"/>
              <a:t>1970s/80s: Insurance coverage, more diversity among professionals</a:t>
            </a:r>
          </a:p>
          <a:p>
            <a:r>
              <a:rPr lang="en-US" dirty="0" smtClean="0"/>
              <a:t>Today – </a:t>
            </a:r>
            <a:r>
              <a:rPr lang="en-US" dirty="0" smtClean="0"/>
              <a:t>Clinical psychology </a:t>
            </a:r>
            <a:r>
              <a:rPr lang="en-US" dirty="0" smtClean="0"/>
              <a:t>stands as an a</a:t>
            </a:r>
            <a:r>
              <a:rPr lang="en-US" dirty="0" smtClean="0"/>
              <a:t>ccepted </a:t>
            </a:r>
            <a:r>
              <a:rPr lang="en-US" dirty="0" smtClean="0"/>
              <a:t>profession and practice</a:t>
            </a:r>
          </a:p>
        </p:txBody>
      </p:sp>
    </p:spTree>
    <p:extLst>
      <p:ext uri="{BB962C8B-B14F-4D97-AF65-F5344CB8AC3E}">
        <p14:creationId xmlns:p14="http://schemas.microsoft.com/office/powerpoint/2010/main" val="234658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Prescriptions</a:t>
            </a:r>
          </a:p>
          <a:p>
            <a:r>
              <a:rPr lang="en-US" dirty="0" err="1" smtClean="0"/>
              <a:t>Manualized</a:t>
            </a:r>
            <a:r>
              <a:rPr lang="en-US" dirty="0" smtClean="0"/>
              <a:t> Therapy</a:t>
            </a:r>
          </a:p>
          <a:p>
            <a:r>
              <a:rPr lang="en-US" dirty="0" smtClean="0"/>
              <a:t>Insurance Coverage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Cultural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18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Questions, Comments,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9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differences in the treatment of the mentally ill today versus 100 years ago?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6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Announcements</a:t>
            </a:r>
            <a:endParaRPr lang="en-US" dirty="0" smtClean="0"/>
          </a:p>
          <a:p>
            <a:r>
              <a:rPr lang="en-US" dirty="0" smtClean="0"/>
              <a:t>Discussion of Chapter 1: Evolution of Clinical </a:t>
            </a:r>
            <a:r>
              <a:rPr lang="en-US" dirty="0" smtClean="0"/>
              <a:t>Psychology</a:t>
            </a:r>
            <a:endParaRPr lang="en-US" dirty="0" smtClean="0"/>
          </a:p>
          <a:p>
            <a:r>
              <a:rPr lang="en-US" dirty="0" smtClean="0"/>
              <a:t>Mini-</a:t>
            </a:r>
            <a:r>
              <a:rPr lang="en-US" dirty="0" smtClean="0"/>
              <a:t>Discussion </a:t>
            </a:r>
            <a:r>
              <a:rPr lang="en-US" dirty="0" smtClean="0"/>
              <a:t>of Chapter 2: Current </a:t>
            </a:r>
            <a:r>
              <a:rPr lang="en-US" dirty="0" smtClean="0"/>
              <a:t>Controversies</a:t>
            </a:r>
            <a:endParaRPr lang="en-US" dirty="0" smtClean="0"/>
          </a:p>
          <a:p>
            <a:r>
              <a:rPr lang="en-US" dirty="0" smtClean="0"/>
              <a:t>Questions, Comments, Reflections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3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job on the discussion boards!</a:t>
            </a:r>
          </a:p>
          <a:p>
            <a:endParaRPr lang="en-US" dirty="0"/>
          </a:p>
          <a:p>
            <a:r>
              <a:rPr lang="en-US" dirty="0" smtClean="0"/>
              <a:t>Stay committed to the practicum assignments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9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Clinical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dates back to scientific revolutions in Europe (16</a:t>
            </a:r>
            <a:r>
              <a:rPr lang="en-US" baseline="30000" dirty="0" smtClean="0"/>
              <a:t>th</a:t>
            </a:r>
            <a:r>
              <a:rPr lang="en-US" dirty="0" smtClean="0"/>
              <a:t> – 19</a:t>
            </a:r>
            <a:r>
              <a:rPr lang="en-US" baseline="30000" dirty="0" smtClean="0"/>
              <a:t>th</a:t>
            </a:r>
            <a:r>
              <a:rPr lang="en-US" dirty="0" smtClean="0"/>
              <a:t> centuries), and arguably back to the Greek philosophers (5</a:t>
            </a:r>
            <a:r>
              <a:rPr lang="en-US" baseline="30000" dirty="0" smtClean="0"/>
              <a:t>th</a:t>
            </a:r>
            <a:r>
              <a:rPr lang="en-US" dirty="0" smtClean="0"/>
              <a:t> century BC) and Confucius (6</a:t>
            </a:r>
            <a:r>
              <a:rPr lang="en-US" baseline="30000" dirty="0" smtClean="0"/>
              <a:t>th</a:t>
            </a:r>
            <a:r>
              <a:rPr lang="en-US" dirty="0" smtClean="0"/>
              <a:t> century BC)</a:t>
            </a:r>
          </a:p>
          <a:p>
            <a:r>
              <a:rPr lang="en-US" dirty="0" smtClean="0"/>
              <a:t>Clinical psychology did not exist until the late 1800s/early 1900s (when study of psychology was complemented by applied practice)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9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Clinical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much of history, the mentally ill </a:t>
            </a:r>
            <a:r>
              <a:rPr lang="en-US" dirty="0" smtClean="0"/>
              <a:t>were:</a:t>
            </a:r>
          </a:p>
          <a:p>
            <a:pPr lvl="1"/>
            <a:r>
              <a:rPr lang="en-US" sz="2200" dirty="0" smtClean="0"/>
              <a:t>Considered to be </a:t>
            </a:r>
            <a:r>
              <a:rPr lang="en-US" sz="2200" dirty="0"/>
              <a:t>p</a:t>
            </a:r>
            <a:r>
              <a:rPr lang="en-US" sz="2200" dirty="0" smtClean="0"/>
              <a:t>ossessed </a:t>
            </a:r>
            <a:r>
              <a:rPr lang="en-US" sz="2200" dirty="0" smtClean="0"/>
              <a:t>by evil spirits/</a:t>
            </a:r>
            <a:r>
              <a:rPr lang="en-US" sz="2200" dirty="0" smtClean="0"/>
              <a:t>devil, </a:t>
            </a:r>
            <a:r>
              <a:rPr lang="en-US" sz="2200" dirty="0" smtClean="0"/>
              <a:t>s</a:t>
            </a:r>
            <a:r>
              <a:rPr lang="en-US" sz="2200" dirty="0" smtClean="0"/>
              <a:t>tricken </a:t>
            </a:r>
            <a:r>
              <a:rPr lang="en-US" sz="2200" dirty="0" smtClean="0"/>
              <a:t>with illness due to bad </a:t>
            </a:r>
            <a:r>
              <a:rPr lang="en-US" sz="2200" dirty="0" smtClean="0"/>
              <a:t>behavior and/or</a:t>
            </a:r>
            <a:r>
              <a:rPr lang="en-US" sz="2200" dirty="0"/>
              <a:t> </a:t>
            </a:r>
            <a:r>
              <a:rPr lang="en-US" sz="2200" dirty="0" smtClean="0"/>
              <a:t>a</a:t>
            </a:r>
            <a:r>
              <a:rPr lang="en-US" sz="2200" dirty="0" smtClean="0"/>
              <a:t>s </a:t>
            </a:r>
            <a:r>
              <a:rPr lang="en-US" sz="2200" dirty="0" smtClean="0"/>
              <a:t>dangerous as </a:t>
            </a:r>
            <a:r>
              <a:rPr lang="en-US" sz="2200" dirty="0" smtClean="0"/>
              <a:t>criminals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hunned </a:t>
            </a:r>
            <a:r>
              <a:rPr lang="en-US" sz="2200" dirty="0" smtClean="0"/>
              <a:t>by society, discarded by family, locked </a:t>
            </a:r>
            <a:r>
              <a:rPr lang="en-US" sz="2200" dirty="0" smtClean="0"/>
              <a:t>awa</a:t>
            </a:r>
            <a:r>
              <a:rPr lang="en-US" sz="2200" dirty="0" smtClean="0"/>
              <a:t>y and/or </a:t>
            </a:r>
            <a:r>
              <a:rPr lang="en-US" sz="2200" dirty="0" smtClean="0"/>
              <a:t> dehumanized</a:t>
            </a:r>
          </a:p>
          <a:p>
            <a:pPr lvl="1"/>
            <a:r>
              <a:rPr lang="en-US" sz="2200" dirty="0" smtClean="0"/>
              <a:t>Early pioneers of the modern mental health movement helped to change the above…</a:t>
            </a:r>
            <a:endParaRPr lang="en-US" sz="2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3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were some of the early pioneers of clinical psychology?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9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Pioneers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England: William Tuke (1732-1822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sz="2200" dirty="0" smtClean="0"/>
              <a:t>Visited asylums and argued that patients should be treated with greater dignity, kindness and </a:t>
            </a:r>
            <a:r>
              <a:rPr lang="en-US" sz="2200" dirty="0" smtClean="0"/>
              <a:t>decency</a:t>
            </a:r>
          </a:p>
          <a:p>
            <a:pPr lvl="1">
              <a:buFontTx/>
              <a:buChar char="-"/>
            </a:pPr>
            <a:r>
              <a:rPr lang="en-US" sz="2200" dirty="0" smtClean="0"/>
              <a:t>Raised </a:t>
            </a:r>
            <a:r>
              <a:rPr lang="en-US" sz="2200" dirty="0" smtClean="0"/>
              <a:t>funds to establish “retreats”, which then spread throughout Europe and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60305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204</TotalTime>
  <Words>1387</Words>
  <Application>Microsoft Macintosh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Genesis</vt:lpstr>
      <vt:lpstr>PS380: Clinical Psychology</vt:lpstr>
      <vt:lpstr>Warm-Up Questions</vt:lpstr>
      <vt:lpstr>Warm-Up Questions</vt:lpstr>
      <vt:lpstr>Agenda</vt:lpstr>
      <vt:lpstr>Announcements</vt:lpstr>
      <vt:lpstr>Evolution of Clinical Psychology</vt:lpstr>
      <vt:lpstr>Evolution of Clinical Psychology</vt:lpstr>
      <vt:lpstr>Early Pioneers</vt:lpstr>
      <vt:lpstr>Early Pioneers</vt:lpstr>
      <vt:lpstr>Early Pioneers</vt:lpstr>
      <vt:lpstr>Early Pioneers</vt:lpstr>
      <vt:lpstr>Early Pioneers </vt:lpstr>
      <vt:lpstr>Early Pioneers</vt:lpstr>
      <vt:lpstr>Early Diagnosis</vt:lpstr>
      <vt:lpstr>DSM</vt:lpstr>
      <vt:lpstr>DSM</vt:lpstr>
      <vt:lpstr>DSM-IV Major Depressive Episode Criteria</vt:lpstr>
      <vt:lpstr>DSM-IV- Major Depressive Episode Criteria</vt:lpstr>
      <vt:lpstr>DMS-IV: Major Depressive Episode  Criteria</vt:lpstr>
      <vt:lpstr>Influence of Intelligence Study</vt:lpstr>
      <vt:lpstr>Assessment</vt:lpstr>
      <vt:lpstr>Psychotherapy</vt:lpstr>
      <vt:lpstr>Psychotherapy</vt:lpstr>
      <vt:lpstr>Evolution of Psychotherapy</vt:lpstr>
      <vt:lpstr>Current Controversies</vt:lpstr>
      <vt:lpstr>Questions, Comments, Reflections</vt:lpstr>
    </vt:vector>
  </TitlesOfParts>
  <Company>Eastern International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PS380: Clinical Psychology</dc:title>
  <dc:creator>Sara Barnett</dc:creator>
  <cp:lastModifiedBy>Sara Barnett</cp:lastModifiedBy>
  <cp:revision>15</cp:revision>
  <dcterms:created xsi:type="dcterms:W3CDTF">2011-08-13T03:29:14Z</dcterms:created>
  <dcterms:modified xsi:type="dcterms:W3CDTF">2012-08-22T21:47:39Z</dcterms:modified>
</cp:coreProperties>
</file>