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58" r:id="rId4"/>
    <p:sldId id="259" r:id="rId5"/>
    <p:sldId id="260" r:id="rId6"/>
    <p:sldId id="257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69" r:id="rId15"/>
    <p:sldId id="275" r:id="rId16"/>
    <p:sldId id="276" r:id="rId17"/>
    <p:sldId id="283" r:id="rId18"/>
    <p:sldId id="281" r:id="rId19"/>
    <p:sldId id="277" r:id="rId20"/>
    <p:sldId id="273" r:id="rId21"/>
    <p:sldId id="274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C49BF1-FCD3-4395-8FF6-0047AF66228E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61222-2C8B-4501-BE87-6797EC025925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B7EAE1-CAAC-4AEF-919E-158692B1E55E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barnet2@kaplan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PS380: Clinical Psychology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Sara Barnett, Ed.M., M.S., M.A.</a:t>
            </a:r>
          </a:p>
          <a:p>
            <a:r>
              <a:rPr lang="en-US" dirty="0" smtClean="0"/>
              <a:t>Class 1: Introduction</a:t>
            </a:r>
            <a:endParaRPr lang="en-US" dirty="0"/>
          </a:p>
        </p:txBody>
      </p:sp>
      <p:pic>
        <p:nvPicPr>
          <p:cNvPr id="4" name="Picture 7" descr="Myers9e_C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28" y="4374776"/>
            <a:ext cx="1524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5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psychology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ranch </a:t>
            </a:r>
            <a:r>
              <a:rPr lang="en-US" dirty="0"/>
              <a:t>of psychology that studies, assesses, and treats people with psychological problems or </a:t>
            </a:r>
            <a:r>
              <a:rPr lang="en-US" dirty="0" smtClean="0"/>
              <a:t>disorders</a:t>
            </a:r>
          </a:p>
          <a:p>
            <a:pPr lvl="1"/>
            <a:r>
              <a:rPr lang="en-US" dirty="0" smtClean="0"/>
              <a:t>Consideration is given to </a:t>
            </a:r>
            <a:r>
              <a:rPr lang="en-US" dirty="0"/>
              <a:t>intellectual, emotional, biological, psychological, social, and behavioral aspects of human functioning across the life span, in varying cultures, and at all socioeconomic </a:t>
            </a:r>
            <a:r>
              <a:rPr lang="en-US" dirty="0" smtClean="0"/>
              <a:t>levels</a:t>
            </a:r>
            <a:endParaRPr lang="en-US" dirty="0"/>
          </a:p>
          <a:p>
            <a:pPr lvl="1"/>
            <a:r>
              <a:rPr lang="en-US" dirty="0" smtClean="0"/>
              <a:t>The term, “clinical psychology,” was coined by Lightner Witmer in 1907 (Note: </a:t>
            </a:r>
            <a:r>
              <a:rPr lang="en-US" dirty="0" err="1" smtClean="0"/>
              <a:t>Witmer</a:t>
            </a:r>
            <a:r>
              <a:rPr lang="en-US" dirty="0"/>
              <a:t> </a:t>
            </a:r>
            <a:r>
              <a:rPr lang="en-US" dirty="0" smtClean="0"/>
              <a:t>opened the first private (counseling) practice in the United States)</a:t>
            </a:r>
            <a:endParaRPr lang="en-US" dirty="0"/>
          </a:p>
        </p:txBody>
      </p:sp>
      <p:pic>
        <p:nvPicPr>
          <p:cNvPr id="4" name="Picture 8" descr="Myers9e_fig_1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09" y="1488141"/>
            <a:ext cx="3458050" cy="13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5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credentials needed to become a clinical psychologist?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0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174382"/>
            <a:ext cx="7662864" cy="4331368"/>
          </a:xfrm>
        </p:spPr>
        <p:txBody>
          <a:bodyPr>
            <a:normAutofit fontScale="62500" lnSpcReduction="20000"/>
          </a:bodyPr>
          <a:lstStyle/>
          <a:p>
            <a:pPr marL="68580" lvl="0" indent="0">
              <a:buNone/>
            </a:pPr>
            <a:r>
              <a:rPr lang="en-US" b="1" dirty="0" smtClean="0"/>
              <a:t>The Clinical Psychologist (Ph.D.)</a:t>
            </a:r>
            <a:endParaRPr lang="en-US" dirty="0"/>
          </a:p>
          <a:p>
            <a:pPr marL="68580" lvl="0" indent="0">
              <a:buNone/>
            </a:pPr>
            <a:r>
              <a:rPr lang="en-US" dirty="0" smtClean="0"/>
              <a:t>	Qualified </a:t>
            </a:r>
            <a:r>
              <a:rPr lang="en-US" dirty="0"/>
              <a:t>for counseling positions in most all </a:t>
            </a:r>
            <a:r>
              <a:rPr lang="en-US" dirty="0" smtClean="0"/>
              <a:t>settings</a:t>
            </a:r>
          </a:p>
          <a:p>
            <a:pPr marL="68580" lvl="0" indent="0">
              <a:buNone/>
            </a:pPr>
            <a:r>
              <a:rPr lang="en-US" dirty="0" smtClean="0"/>
              <a:t>	Eligible </a:t>
            </a:r>
            <a:r>
              <a:rPr lang="en-US" dirty="0"/>
              <a:t>to open a private practice in all </a:t>
            </a:r>
            <a:r>
              <a:rPr lang="en-US" dirty="0" smtClean="0"/>
              <a:t>states</a:t>
            </a:r>
          </a:p>
          <a:p>
            <a:pPr marL="68580" lvl="0" indent="0">
              <a:buNone/>
            </a:pPr>
            <a:r>
              <a:rPr lang="en-US" dirty="0" smtClean="0"/>
              <a:t>	Eligible </a:t>
            </a:r>
            <a:r>
              <a:rPr lang="en-US" dirty="0"/>
              <a:t>for tenure-track research and teaching positions at all colleges and </a:t>
            </a:r>
            <a:r>
              <a:rPr lang="en-US" dirty="0" smtClean="0"/>
              <a:t>	universities</a:t>
            </a:r>
            <a:endParaRPr lang="en-US" dirty="0"/>
          </a:p>
          <a:p>
            <a:r>
              <a:rPr lang="en-US" b="1" dirty="0"/>
              <a:t>Note on doctoral programs</a:t>
            </a:r>
            <a:r>
              <a:rPr lang="en-US" dirty="0"/>
              <a:t>: </a:t>
            </a:r>
          </a:p>
          <a:p>
            <a:pPr marL="685800" lvl="2" indent="0">
              <a:buNone/>
            </a:pPr>
            <a:r>
              <a:rPr lang="en-US" dirty="0" smtClean="0"/>
              <a:t>Average </a:t>
            </a:r>
            <a:r>
              <a:rPr lang="en-US" dirty="0"/>
              <a:t>Ph.D. program takes 5-7 years to </a:t>
            </a:r>
            <a:r>
              <a:rPr lang="en-US" dirty="0" smtClean="0"/>
              <a:t>complete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	Ph.D</a:t>
            </a:r>
            <a:r>
              <a:rPr lang="en-US" dirty="0"/>
              <a:t>. students receive clinical training and participate in intensive </a:t>
            </a:r>
            <a:r>
              <a:rPr lang="en-US" dirty="0" smtClean="0"/>
              <a:t>	research projects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 	Many </a:t>
            </a:r>
            <a:r>
              <a:rPr lang="en-US" dirty="0"/>
              <a:t>Ph.D. students are partially or fully </a:t>
            </a:r>
            <a:r>
              <a:rPr lang="en-US" dirty="0" smtClean="0"/>
              <a:t>funded</a:t>
            </a:r>
            <a:endParaRPr lang="en-US" dirty="0"/>
          </a:p>
          <a:p>
            <a:pPr marL="411480">
              <a:buFontTx/>
              <a:buChar char="•"/>
            </a:pPr>
            <a:r>
              <a:rPr lang="en-US" dirty="0" smtClean="0"/>
              <a:t>The Psy.D. as an alternative</a:t>
            </a:r>
          </a:p>
          <a:p>
            <a:pPr marL="411480">
              <a:buFontTx/>
              <a:buChar char="•"/>
            </a:pPr>
            <a:r>
              <a:rPr lang="en-US" dirty="0" smtClean="0"/>
              <a:t>Licensed Master’s Level Clinicians are sometimes called “psychologists’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7914"/>
          </a:xfrm>
        </p:spPr>
        <p:txBody>
          <a:bodyPr>
            <a:normAutofit fontScale="70000" lnSpcReduction="20000"/>
          </a:bodyPr>
          <a:lstStyle/>
          <a:p>
            <a:pPr marL="68580" lvl="0" indent="0">
              <a:buNone/>
            </a:pPr>
            <a:r>
              <a:rPr lang="en-US" b="1" dirty="0" smtClean="0"/>
              <a:t>The Master’s Level Counselor </a:t>
            </a:r>
            <a:r>
              <a:rPr lang="en-US" dirty="0" smtClean="0"/>
              <a:t>can work as an…</a:t>
            </a:r>
          </a:p>
          <a:p>
            <a:pPr marL="68580" lvl="0" indent="0">
              <a:buNone/>
            </a:pPr>
            <a:r>
              <a:rPr lang="en-US" dirty="0" smtClean="0"/>
              <a:t>	1. Unlicensed </a:t>
            </a:r>
            <a:r>
              <a:rPr lang="en-US" dirty="0"/>
              <a:t>Mental Health </a:t>
            </a:r>
            <a:r>
              <a:rPr lang="en-US" dirty="0" smtClean="0"/>
              <a:t>Counselors (in </a:t>
            </a:r>
            <a:r>
              <a:rPr lang="en-US" dirty="0"/>
              <a:t>hospital, community counseling, college counseling, social agency, residential treatment settings, </a:t>
            </a:r>
            <a:r>
              <a:rPr lang="en-US" dirty="0" smtClean="0"/>
              <a:t>etc).</a:t>
            </a:r>
          </a:p>
          <a:p>
            <a:pPr marL="68580" lvl="0" indent="0">
              <a:buNone/>
            </a:pPr>
            <a:r>
              <a:rPr lang="en-US" dirty="0" smtClean="0"/>
              <a:t>	2. Licensed </a:t>
            </a:r>
            <a:r>
              <a:rPr lang="en-US" dirty="0"/>
              <a:t>Mental Health Counselors (must pass test and accumulate required hours, depending on state requirements) can also work in private practice in </a:t>
            </a:r>
            <a:r>
              <a:rPr lang="en-US" b="1" dirty="0"/>
              <a:t>some</a:t>
            </a:r>
            <a:r>
              <a:rPr lang="en-US" dirty="0"/>
              <a:t> </a:t>
            </a:r>
            <a:r>
              <a:rPr lang="en-US" dirty="0" smtClean="0"/>
              <a:t>states</a:t>
            </a:r>
          </a:p>
          <a:p>
            <a:pPr marL="68580" indent="0">
              <a:buNone/>
            </a:pPr>
            <a:r>
              <a:rPr lang="en-US" dirty="0" smtClean="0"/>
              <a:t>	3. Specialized </a:t>
            </a:r>
            <a:r>
              <a:rPr lang="en-US" dirty="0"/>
              <a:t>Counselor (may require specialized training in addition to Master’s </a:t>
            </a:r>
            <a:r>
              <a:rPr lang="en-US" dirty="0" smtClean="0"/>
              <a:t>degree +/- licensure)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School Counselor </a:t>
            </a:r>
          </a:p>
          <a:p>
            <a:pPr lvl="0"/>
            <a:r>
              <a:rPr lang="en-US" dirty="0"/>
              <a:t>Certified Substance Abuse Counselor (CASC)  </a:t>
            </a:r>
          </a:p>
          <a:p>
            <a:pPr lvl="0"/>
            <a:r>
              <a:rPr lang="en-US" dirty="0"/>
              <a:t>Marriage and Family Therapist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5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1400" b="1" dirty="0" smtClean="0"/>
              <a:t>The Bachelor’s Level Counselor </a:t>
            </a:r>
            <a:r>
              <a:rPr lang="en-US" sz="1400" dirty="0" smtClean="0"/>
              <a:t>can work as a…</a:t>
            </a:r>
          </a:p>
          <a:p>
            <a:pPr lvl="0"/>
            <a:r>
              <a:rPr lang="en-US" sz="1400" dirty="0"/>
              <a:t>H</a:t>
            </a:r>
            <a:r>
              <a:rPr lang="en-US" sz="1400" dirty="0" smtClean="0"/>
              <a:t>uman </a:t>
            </a:r>
            <a:r>
              <a:rPr lang="en-US" sz="1400" dirty="0"/>
              <a:t>services associate in </a:t>
            </a:r>
            <a:r>
              <a:rPr lang="en-US" sz="1400" dirty="0" smtClean="0"/>
              <a:t>state </a:t>
            </a:r>
            <a:r>
              <a:rPr lang="en-US" sz="1400" dirty="0"/>
              <a:t>or </a:t>
            </a:r>
            <a:r>
              <a:rPr lang="en-US" sz="1400" dirty="0" smtClean="0"/>
              <a:t>local </a:t>
            </a:r>
            <a:r>
              <a:rPr lang="en-US" sz="1400" dirty="0"/>
              <a:t>g</a:t>
            </a:r>
            <a:r>
              <a:rPr lang="en-US" sz="1400" dirty="0" smtClean="0"/>
              <a:t>overnment</a:t>
            </a:r>
            <a:endParaRPr lang="en-US" sz="1400" dirty="0"/>
          </a:p>
          <a:p>
            <a:pPr lvl="0"/>
            <a:r>
              <a:rPr lang="en-US" sz="1400" dirty="0" smtClean="0"/>
              <a:t>General case manager </a:t>
            </a:r>
          </a:p>
          <a:p>
            <a:pPr lvl="0"/>
            <a:r>
              <a:rPr lang="en-US" sz="1400" dirty="0"/>
              <a:t>R</a:t>
            </a:r>
            <a:r>
              <a:rPr lang="en-US" sz="1400" dirty="0" smtClean="0"/>
              <a:t>esidential </a:t>
            </a:r>
            <a:r>
              <a:rPr lang="en-US" sz="1400" dirty="0"/>
              <a:t>staff person at many inpatient and outpatient mental health, developmental disability, or youth detention </a:t>
            </a:r>
            <a:r>
              <a:rPr lang="en-US" sz="1400" dirty="0" smtClean="0"/>
              <a:t>facilities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26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are the differences between a </a:t>
            </a:r>
            <a:r>
              <a:rPr lang="en-US" dirty="0"/>
              <a:t>c</a:t>
            </a:r>
            <a:r>
              <a:rPr lang="en-US" dirty="0" smtClean="0"/>
              <a:t>linical psychologist, counseling </a:t>
            </a:r>
            <a:r>
              <a:rPr lang="en-US" dirty="0" smtClean="0"/>
              <a:t>psychologist, psychiatrist and scientist-practitioner?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7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Clinical Psychologists</a:t>
            </a:r>
          </a:p>
          <a:p>
            <a:pPr lvl="1"/>
            <a:r>
              <a:rPr lang="en-US" dirty="0" smtClean="0"/>
              <a:t>Help address mental and emotional issues, with emphasis on psychopathology and treating individua</a:t>
            </a:r>
            <a:r>
              <a:rPr lang="en-US" dirty="0" smtClean="0"/>
              <a:t>l and group ailments</a:t>
            </a:r>
            <a:endParaRPr lang="en-US" dirty="0" smtClean="0"/>
          </a:p>
          <a:p>
            <a:r>
              <a:rPr lang="en-US" b="1" dirty="0" smtClean="0"/>
              <a:t>Counseling Psychologists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Help address </a:t>
            </a:r>
            <a:r>
              <a:rPr lang="en-US" dirty="0" smtClean="0"/>
              <a:t>mental </a:t>
            </a:r>
            <a:r>
              <a:rPr lang="en-US" dirty="0"/>
              <a:t>and emotional </a:t>
            </a:r>
            <a:r>
              <a:rPr lang="en-US" dirty="0" smtClean="0"/>
              <a:t>issues, </a:t>
            </a:r>
            <a:r>
              <a:rPr lang="en-US" dirty="0" smtClean="0"/>
              <a:t>usually pertaining to </a:t>
            </a:r>
            <a:r>
              <a:rPr lang="en-US" dirty="0"/>
              <a:t>common causes for stress, including factors that are work-related, social or familial in nature.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517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Psychiatrists </a:t>
            </a:r>
            <a:endParaRPr lang="en-US" dirty="0"/>
          </a:p>
          <a:p>
            <a:pPr lvl="1"/>
            <a:r>
              <a:rPr lang="en-US" dirty="0"/>
              <a:t>Possess a medical degree, which gives them the ability to prescribe medication as well as conduct </a:t>
            </a:r>
            <a:r>
              <a:rPr lang="en-US" dirty="0" smtClean="0"/>
              <a:t>therapy</a:t>
            </a:r>
          </a:p>
          <a:p>
            <a:r>
              <a:rPr lang="en-US" b="1" dirty="0"/>
              <a:t>Scientist Practitioner</a:t>
            </a:r>
          </a:p>
          <a:p>
            <a:pPr lvl="1"/>
            <a:r>
              <a:rPr lang="en-US" dirty="0" smtClean="0"/>
              <a:t>Integrates and stays </a:t>
            </a:r>
            <a:r>
              <a:rPr lang="en-US" dirty="0"/>
              <a:t>abreast of findings in the field, uses research to inform practice and/or conducts research while equally engaging in practice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Therapeutic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basic tenants of providing strong/appropriate care in the clinical setting?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08" y="4166841"/>
            <a:ext cx="2803525" cy="153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76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Therapeutic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48332"/>
            <a:ext cx="7662864" cy="39138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Check on client’s mood or emotional status and solicit brief updates on recent events.</a:t>
            </a:r>
          </a:p>
          <a:p>
            <a:r>
              <a:rPr lang="en-US" dirty="0"/>
              <a:t>2. Set and confirm the agenda for the current session.</a:t>
            </a:r>
          </a:p>
          <a:p>
            <a:r>
              <a:rPr lang="en-US" dirty="0"/>
              <a:t>3. Establish a link to the previous session, often by reviewing previous homework assignment.</a:t>
            </a:r>
          </a:p>
          <a:p>
            <a:r>
              <a:rPr lang="en-US" dirty="0"/>
              <a:t>4. Progress through the body of the current session, </a:t>
            </a:r>
            <a:r>
              <a:rPr lang="en-US" dirty="0" smtClean="0"/>
              <a:t>allowing for a great deal of introspection and client sharing, perhaps complemented by skills training, analysis and/or psycho-education</a:t>
            </a:r>
            <a:endParaRPr lang="en-US" dirty="0"/>
          </a:p>
          <a:p>
            <a:r>
              <a:rPr lang="en-US" dirty="0"/>
              <a:t>5. Develop and assign new homework </a:t>
            </a:r>
            <a:r>
              <a:rPr lang="en-US" dirty="0" smtClean="0"/>
              <a:t>assignment (if applicable) </a:t>
            </a:r>
          </a:p>
          <a:p>
            <a:r>
              <a:rPr lang="en-US" dirty="0" smtClean="0"/>
              <a:t>6</a:t>
            </a:r>
            <a:r>
              <a:rPr lang="en-US" dirty="0"/>
              <a:t>. Summarize current session; solicit client feedback.</a:t>
            </a:r>
          </a:p>
        </p:txBody>
      </p:sp>
    </p:spTree>
    <p:extLst>
      <p:ext uri="{BB962C8B-B14F-4D97-AF65-F5344CB8AC3E}">
        <p14:creationId xmlns:p14="http://schemas.microsoft.com/office/powerpoint/2010/main" val="168651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 Introductions</a:t>
            </a:r>
          </a:p>
          <a:p>
            <a:r>
              <a:rPr lang="en-US" dirty="0" smtClean="0"/>
              <a:t>Students Introductions</a:t>
            </a:r>
          </a:p>
          <a:p>
            <a:r>
              <a:rPr lang="en-US" dirty="0" smtClean="0"/>
              <a:t>Course Expectations, Overview, and Assignments</a:t>
            </a:r>
          </a:p>
          <a:p>
            <a:r>
              <a:rPr lang="en-US" dirty="0" smtClean="0"/>
              <a:t>Unit 1 Material: What is clinical psychology?</a:t>
            </a:r>
          </a:p>
          <a:p>
            <a:r>
              <a:rPr lang="en-US" dirty="0" smtClean="0"/>
              <a:t>Questions, Comments, Reflections</a:t>
            </a:r>
          </a:p>
        </p:txBody>
      </p:sp>
    </p:spTree>
    <p:extLst>
      <p:ext uri="{BB962C8B-B14F-4D97-AF65-F5344CB8AC3E}">
        <p14:creationId xmlns:p14="http://schemas.microsoft.com/office/powerpoint/2010/main" val="358144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one prepare for a career in clinical psychology and </a:t>
            </a:r>
            <a:r>
              <a:rPr lang="en-US" dirty="0"/>
              <a:t>w</a:t>
            </a:r>
            <a:r>
              <a:rPr lang="en-US" dirty="0" smtClean="0"/>
              <a:t>hat are some tips?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Know </a:t>
            </a:r>
            <a:r>
              <a:rPr lang="en-US" dirty="0"/>
              <a:t>your professional options.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the appropriate undergraduate </a:t>
            </a:r>
            <a:r>
              <a:rPr lang="en-US" dirty="0" smtClean="0"/>
              <a:t>courses</a:t>
            </a:r>
          </a:p>
          <a:p>
            <a:r>
              <a:rPr lang="en-US" dirty="0" smtClean="0"/>
              <a:t>Get </a:t>
            </a:r>
            <a:r>
              <a:rPr lang="en-US" dirty="0"/>
              <a:t>to know your </a:t>
            </a:r>
            <a:r>
              <a:rPr lang="en-US" dirty="0" smtClean="0"/>
              <a:t>professors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/>
              <a:t>research </a:t>
            </a:r>
            <a:r>
              <a:rPr lang="en-US" dirty="0" smtClean="0"/>
              <a:t>experience</a:t>
            </a:r>
            <a:endParaRPr lang="en-US" dirty="0"/>
          </a:p>
          <a:p>
            <a:r>
              <a:rPr lang="en-US" dirty="0" smtClean="0"/>
              <a:t>Get </a:t>
            </a:r>
            <a:r>
              <a:rPr lang="en-US" dirty="0"/>
              <a:t>clinically relevant </a:t>
            </a:r>
            <a:r>
              <a:rPr lang="en-US" dirty="0" smtClean="0"/>
              <a:t>experience</a:t>
            </a:r>
          </a:p>
          <a:p>
            <a:r>
              <a:rPr lang="en-US" dirty="0" smtClean="0"/>
              <a:t>Maximize your GRE score</a:t>
            </a:r>
          </a:p>
          <a:p>
            <a:r>
              <a:rPr lang="en-US" dirty="0" smtClean="0"/>
              <a:t> Wisely select graduate programs</a:t>
            </a:r>
          </a:p>
          <a:p>
            <a:r>
              <a:rPr lang="en-US" dirty="0" smtClean="0"/>
              <a:t>Know your long term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85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Questions, Comments,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and Welcome!</a:t>
            </a:r>
            <a:endParaRPr lang="en-US" dirty="0"/>
          </a:p>
        </p:txBody>
      </p:sp>
      <p:pic>
        <p:nvPicPr>
          <p:cNvPr id="4" name="Content Placeholder 3" descr="133826_789064481291_4429_40947582_3102353_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96" r="-79396"/>
          <a:stretch>
            <a:fillRect/>
          </a:stretch>
        </p:blipFill>
        <p:spPr>
          <a:xfrm>
            <a:off x="0" y="2372504"/>
            <a:ext cx="8294687" cy="3836739"/>
          </a:xfrm>
        </p:spPr>
      </p:pic>
    </p:spTree>
    <p:extLst>
      <p:ext uri="{BB962C8B-B14F-4D97-AF65-F5344CB8AC3E}">
        <p14:creationId xmlns:p14="http://schemas.microsoft.com/office/powerpoint/2010/main" val="308623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Email: </a:t>
            </a:r>
            <a:r>
              <a:rPr lang="en-US" dirty="0" smtClean="0">
                <a:hlinkClick r:id="rId2"/>
              </a:rPr>
              <a:t>sbarnett2</a:t>
            </a:r>
            <a:r>
              <a:rPr lang="en-US" dirty="0">
                <a:hlinkClick r:id="rId2"/>
              </a:rPr>
              <a:t>@</a:t>
            </a:r>
            <a:r>
              <a:rPr lang="en-US" dirty="0" smtClean="0">
                <a:hlinkClick r:id="rId2"/>
              </a:rPr>
              <a:t>kaplan.edu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Phone</a:t>
            </a:r>
            <a:r>
              <a:rPr lang="en-US" dirty="0"/>
              <a:t>: 559-246-</a:t>
            </a:r>
            <a:r>
              <a:rPr lang="en-US" dirty="0" smtClean="0"/>
              <a:t>0620</a:t>
            </a:r>
          </a:p>
          <a:p>
            <a:endParaRPr lang="en-US" dirty="0"/>
          </a:p>
          <a:p>
            <a:r>
              <a:rPr lang="en-US" b="1" dirty="0"/>
              <a:t>IM: </a:t>
            </a:r>
            <a:r>
              <a:rPr lang="en-US" dirty="0"/>
              <a:t>barnettsara13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26568"/>
            <a:ext cx="7662864" cy="381069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Sara Barnett, Ed.M., M.S., M.A</a:t>
            </a:r>
            <a:r>
              <a:rPr lang="en-US" sz="2600" b="1" dirty="0" smtClean="0"/>
              <a:t>.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- </a:t>
            </a:r>
            <a:r>
              <a:rPr lang="en-US" sz="2600" dirty="0" smtClean="0"/>
              <a:t>Full-Time Appointment: </a:t>
            </a:r>
            <a:r>
              <a:rPr lang="en-US" sz="2600" dirty="0" err="1" smtClean="0"/>
              <a:t>Brookdale</a:t>
            </a:r>
            <a:r>
              <a:rPr lang="en-US" sz="2600" dirty="0" smtClean="0"/>
              <a:t> Community College; Lecturer (Lincroft, NJ): Hunter College (NYC)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- Kaplan instructor since March </a:t>
            </a:r>
            <a:r>
              <a:rPr lang="en-US" sz="2600" dirty="0" smtClean="0"/>
              <a:t>2009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- Clinical Experience: Mental health counseling in 	the hospital and school </a:t>
            </a:r>
            <a:r>
              <a:rPr lang="en-US" sz="2600" dirty="0" smtClean="0"/>
              <a:t>settings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- Research Focus: Multicultural Counseling 	Competence, Psychosocial Factors that Affect the 	Education of Students of Color, Race and Racism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8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Please share: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smtClean="0"/>
              <a:t>1. Where </a:t>
            </a:r>
            <a:r>
              <a:rPr lang="en-US" dirty="0"/>
              <a:t>you are </a:t>
            </a:r>
            <a:r>
              <a:rPr lang="en-US" dirty="0" smtClean="0"/>
              <a:t>from…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you would do on your ideal day off from school/</a:t>
            </a:r>
            <a:r>
              <a:rPr lang="en-US" dirty="0" smtClean="0"/>
              <a:t>work…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Why learning about psychology is interesting to </a:t>
            </a:r>
            <a:r>
              <a:rPr lang="en-US" dirty="0" smtClean="0"/>
              <a:t>you…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7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96148"/>
            <a:ext cx="7662864" cy="3741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Respect for classmates is demonstrated during all seminars and throughout the Discussion Boards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Work is completed with care. </a:t>
            </a:r>
          </a:p>
          <a:p>
            <a:pPr marL="0" indent="0">
              <a:buNone/>
            </a:pPr>
            <a:r>
              <a:rPr lang="en-US" dirty="0"/>
              <a:t>3. Work is completed according to assignment guidelines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Work is submitted on time, except in cases of extenuating circumstances (Note: If late work is submitted, please send me an email at the time of its submission)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 Academic honestly is upheld.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9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encourages students to merge theory and practice, exercising their analytical skills and counseling skills via work on discussion boards, practicums, and projects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8" descr="Myers9e_CO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49" y="4208463"/>
            <a:ext cx="16684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clinical psychology?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4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116</TotalTime>
  <Words>683</Words>
  <Application>Microsoft Macintosh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Genesis</vt:lpstr>
      <vt:lpstr>PS380: Clinical Psychology</vt:lpstr>
      <vt:lpstr>Agenda</vt:lpstr>
      <vt:lpstr>Hello and Welcome!</vt:lpstr>
      <vt:lpstr>Instructor Contact Information</vt:lpstr>
      <vt:lpstr>Instructor Background</vt:lpstr>
      <vt:lpstr>Student Introductions</vt:lpstr>
      <vt:lpstr>Expectations for Students</vt:lpstr>
      <vt:lpstr>Course Overview</vt:lpstr>
      <vt:lpstr>Background</vt:lpstr>
      <vt:lpstr>Background</vt:lpstr>
      <vt:lpstr>Background</vt:lpstr>
      <vt:lpstr>The Clinician</vt:lpstr>
      <vt:lpstr>The Clinician</vt:lpstr>
      <vt:lpstr>The Clinician</vt:lpstr>
      <vt:lpstr>The Clinician</vt:lpstr>
      <vt:lpstr>The Clinician</vt:lpstr>
      <vt:lpstr>The Clinician</vt:lpstr>
      <vt:lpstr>The Therapeutic Approach</vt:lpstr>
      <vt:lpstr>A Therapeutic Approach</vt:lpstr>
      <vt:lpstr>The Career</vt:lpstr>
      <vt:lpstr>The Career</vt:lpstr>
      <vt:lpstr>Questions, Comments, Reflections</vt:lpstr>
    </vt:vector>
  </TitlesOfParts>
  <Company>Eastern International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PS380: Clinical Psychology</dc:title>
  <dc:creator>Sara Barnett</dc:creator>
  <cp:lastModifiedBy>Sara Barnett</cp:lastModifiedBy>
  <cp:revision>16</cp:revision>
  <dcterms:created xsi:type="dcterms:W3CDTF">2011-05-18T15:38:42Z</dcterms:created>
  <dcterms:modified xsi:type="dcterms:W3CDTF">2013-01-26T16:51:58Z</dcterms:modified>
</cp:coreProperties>
</file>