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notesSlides/notesSlide2.xml" ContentType="application/vnd.openxmlformats-officedocument.presentationml.notesSlide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activeX/activeX21.xml" ContentType="application/vnd.ms-office.activeX+xml"/>
  <Override PartName="/ppt/activeX/activeX22.xml" ContentType="application/vnd.ms-office.activeX+xml"/>
  <Override PartName="/ppt/activeX/activeX23.xml" ContentType="application/vnd.ms-office.activeX+xml"/>
  <Override PartName="/ppt/activeX/activeX24.xml" ContentType="application/vnd.ms-office.activeX+xml"/>
  <Override PartName="/ppt/activeX/activeX25.xml" ContentType="application/vnd.ms-office.activeX+xml"/>
  <Override PartName="/ppt/activeX/activeX26.xml" ContentType="application/vnd.ms-office.activeX+xml"/>
  <Override PartName="/ppt/activeX/activeX27.xml" ContentType="application/vnd.ms-office.activeX+xml"/>
  <Override PartName="/ppt/activeX/activeX28.xml" ContentType="application/vnd.ms-office.activeX+xml"/>
  <Override PartName="/ppt/activeX/activeX29.xml" ContentType="application/vnd.ms-office.activeX+xml"/>
  <Override PartName="/ppt/activeX/activeX30.xml" ContentType="application/vnd.ms-office.activeX+xml"/>
  <Override PartName="/ppt/activeX/activeX31.xml" ContentType="application/vnd.ms-office.activeX+xml"/>
  <Override PartName="/ppt/activeX/activeX32.xml" ContentType="application/vnd.ms-office.activeX+xml"/>
  <Override PartName="/ppt/notesSlides/notesSlide3.xml" ContentType="application/vnd.openxmlformats-officedocument.presentationml.notesSlide+xml"/>
  <Override PartName="/ppt/activeX/activeX33.xml" ContentType="application/vnd.ms-office.activeX+xml"/>
  <Override PartName="/ppt/activeX/activeX34.xml" ContentType="application/vnd.ms-office.activeX+xml"/>
  <Override PartName="/ppt/activeX/activeX35.xml" ContentType="application/vnd.ms-office.activeX+xml"/>
  <Override PartName="/ppt/activeX/activeX36.xml" ContentType="application/vnd.ms-office.activeX+xml"/>
  <Override PartName="/ppt/activeX/activeX37.xml" ContentType="application/vnd.ms-office.activeX+xml"/>
  <Override PartName="/ppt/activeX/activeX38.xml" ContentType="application/vnd.ms-office.activeX+xml"/>
  <Override PartName="/ppt/activeX/activeX39.xml" ContentType="application/vnd.ms-office.activeX+xml"/>
  <Override PartName="/ppt/activeX/activeX40.xml" ContentType="application/vnd.ms-office.activeX+xml"/>
  <Override PartName="/ppt/activeX/activeX41.xml" ContentType="application/vnd.ms-office.activeX+xml"/>
  <Override PartName="/ppt/activeX/activeX42.xml" ContentType="application/vnd.ms-office.activeX+xml"/>
  <Override PartName="/ppt/activeX/activeX43.xml" ContentType="application/vnd.ms-office.activeX+xml"/>
  <Override PartName="/ppt/activeX/activeX44.xml" ContentType="application/vnd.ms-office.activeX+xml"/>
  <Override PartName="/ppt/activeX/activeX45.xml" ContentType="application/vnd.ms-office.activeX+xml"/>
  <Override PartName="/ppt/activeX/activeX46.xml" ContentType="application/vnd.ms-office.activeX+xml"/>
  <Override PartName="/ppt/notesSlides/notesSlide4.xml" ContentType="application/vnd.openxmlformats-officedocument.presentationml.notesSlide+xml"/>
  <Override PartName="/ppt/activeX/activeX47.xml" ContentType="application/vnd.ms-office.activeX+xml"/>
  <Override PartName="/ppt/activeX/activeX48.xml" ContentType="application/vnd.ms-office.activeX+xml"/>
  <Override PartName="/ppt/activeX/activeX49.xml" ContentType="application/vnd.ms-office.activeX+xml"/>
  <Override PartName="/ppt/activeX/activeX50.xml" ContentType="application/vnd.ms-office.activeX+xml"/>
  <Override PartName="/ppt/activeX/activeX51.xml" ContentType="application/vnd.ms-office.activeX+xml"/>
  <Override PartName="/ppt/activeX/activeX52.xml" ContentType="application/vnd.ms-office.activeX+xml"/>
  <Override PartName="/ppt/activeX/activeX53.xml" ContentType="application/vnd.ms-office.activeX+xml"/>
  <Override PartName="/ppt/activeX/activeX54.xml" ContentType="application/vnd.ms-office.activeX+xml"/>
  <Override PartName="/ppt/activeX/activeX55.xml" ContentType="application/vnd.ms-office.activeX+xml"/>
  <Override PartName="/ppt/activeX/activeX56.xml" ContentType="application/vnd.ms-office.activeX+xml"/>
  <Override PartName="/ppt/activeX/activeX57.xml" ContentType="application/vnd.ms-office.activeX+xml"/>
  <Override PartName="/ppt/activeX/activeX58.xml" ContentType="application/vnd.ms-office.activeX+xml"/>
  <Override PartName="/ppt/activeX/activeX59.xml" ContentType="application/vnd.ms-office.activeX+xml"/>
  <Override PartName="/ppt/activeX/activeX60.xml" ContentType="application/vnd.ms-office.activeX+xml"/>
  <Override PartName="/ppt/activeX/activeX61.xml" ContentType="application/vnd.ms-office.activeX+xml"/>
  <Override PartName="/ppt/activeX/activeX62.xml" ContentType="application/vnd.ms-office.activeX+xml"/>
  <Override PartName="/ppt/activeX/activeX63.xml" ContentType="application/vnd.ms-office.activeX+xml"/>
  <Override PartName="/ppt/activeX/activeX64.xml" ContentType="application/vnd.ms-office.activeX+xml"/>
  <Override PartName="/ppt/activeX/activeX65.xml" ContentType="application/vnd.ms-office.activeX+xml"/>
  <Override PartName="/ppt/activeX/activeX66.xml" ContentType="application/vnd.ms-office.activeX+xml"/>
  <Override PartName="/ppt/activeX/activeX67.xml" ContentType="application/vnd.ms-office.activeX+xml"/>
  <Override PartName="/ppt/activeX/activeX68.xml" ContentType="application/vnd.ms-office.activeX+xml"/>
  <Override PartName="/ppt/activeX/activeX69.xml" ContentType="application/vnd.ms-office.activeX+xml"/>
  <Override PartName="/ppt/activeX/activeX70.xml" ContentType="application/vnd.ms-office.activeX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"/>
  </p:notesMasterIdLst>
  <p:sldIdLst>
    <p:sldId id="260" r:id="rId2"/>
    <p:sldId id="257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821" autoAdjust="0"/>
  </p:normalViewPr>
  <p:slideViewPr>
    <p:cSldViewPr>
      <p:cViewPr varScale="1">
        <p:scale>
          <a:sx n="87" d="100"/>
          <a:sy n="87" d="100"/>
        </p:scale>
        <p:origin x="-72" y="-15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25.bin"/></Relationships>
</file>

<file path=ppt/activeX/_rels/activeX26.xml.rels><?xml version="1.0" encoding="UTF-8" standalone="yes"?>
<Relationships xmlns="http://schemas.openxmlformats.org/package/2006/relationships"><Relationship Id="rId1" Type="http://schemas.microsoft.com/office/2006/relationships/activeXControlBinary" Target="activeX26.bin"/></Relationships>
</file>

<file path=ppt/activeX/_rels/activeX27.xml.rels><?xml version="1.0" encoding="UTF-8" standalone="yes"?>
<Relationships xmlns="http://schemas.openxmlformats.org/package/2006/relationships"><Relationship Id="rId1" Type="http://schemas.microsoft.com/office/2006/relationships/activeXControlBinary" Target="activeX27.bin"/></Relationships>
</file>

<file path=ppt/activeX/_rels/activeX28.xml.rels><?xml version="1.0" encoding="UTF-8" standalone="yes"?>
<Relationships xmlns="http://schemas.openxmlformats.org/package/2006/relationships"><Relationship Id="rId1" Type="http://schemas.microsoft.com/office/2006/relationships/activeXControlBinary" Target="activeX28.bin"/></Relationships>
</file>

<file path=ppt/activeX/_rels/activeX29.xml.rels><?xml version="1.0" encoding="UTF-8" standalone="yes"?>
<Relationships xmlns="http://schemas.openxmlformats.org/package/2006/relationships"><Relationship Id="rId1" Type="http://schemas.microsoft.com/office/2006/relationships/activeXControlBinary" Target="activeX29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30.xml.rels><?xml version="1.0" encoding="UTF-8" standalone="yes"?>
<Relationships xmlns="http://schemas.openxmlformats.org/package/2006/relationships"><Relationship Id="rId1" Type="http://schemas.microsoft.com/office/2006/relationships/activeXControlBinary" Target="activeX30.bin"/></Relationships>
</file>

<file path=ppt/activeX/_rels/activeX31.xml.rels><?xml version="1.0" encoding="UTF-8" standalone="yes"?>
<Relationships xmlns="http://schemas.openxmlformats.org/package/2006/relationships"><Relationship Id="rId1" Type="http://schemas.microsoft.com/office/2006/relationships/activeXControlBinary" Target="activeX31.bin"/></Relationships>
</file>

<file path=ppt/activeX/_rels/activeX32.xml.rels><?xml version="1.0" encoding="UTF-8" standalone="yes"?>
<Relationships xmlns="http://schemas.openxmlformats.org/package/2006/relationships"><Relationship Id="rId1" Type="http://schemas.microsoft.com/office/2006/relationships/activeXControlBinary" Target="activeX32.bin"/></Relationships>
</file>

<file path=ppt/activeX/_rels/activeX33.xml.rels><?xml version="1.0" encoding="UTF-8" standalone="yes"?>
<Relationships xmlns="http://schemas.openxmlformats.org/package/2006/relationships"><Relationship Id="rId1" Type="http://schemas.microsoft.com/office/2006/relationships/activeXControlBinary" Target="activeX33.bin"/></Relationships>
</file>

<file path=ppt/activeX/_rels/activeX34.xml.rels><?xml version="1.0" encoding="UTF-8" standalone="yes"?>
<Relationships xmlns="http://schemas.openxmlformats.org/package/2006/relationships"><Relationship Id="rId1" Type="http://schemas.microsoft.com/office/2006/relationships/activeXControlBinary" Target="activeX34.bin"/></Relationships>
</file>

<file path=ppt/activeX/_rels/activeX35.xml.rels><?xml version="1.0" encoding="UTF-8" standalone="yes"?>
<Relationships xmlns="http://schemas.openxmlformats.org/package/2006/relationships"><Relationship Id="rId1" Type="http://schemas.microsoft.com/office/2006/relationships/activeXControlBinary" Target="activeX35.bin"/></Relationships>
</file>

<file path=ppt/activeX/_rels/activeX36.xml.rels><?xml version="1.0" encoding="UTF-8" standalone="yes"?>
<Relationships xmlns="http://schemas.openxmlformats.org/package/2006/relationships"><Relationship Id="rId1" Type="http://schemas.microsoft.com/office/2006/relationships/activeXControlBinary" Target="activeX36.bin"/></Relationships>
</file>

<file path=ppt/activeX/_rels/activeX37.xml.rels><?xml version="1.0" encoding="UTF-8" standalone="yes"?>
<Relationships xmlns="http://schemas.openxmlformats.org/package/2006/relationships"><Relationship Id="rId1" Type="http://schemas.microsoft.com/office/2006/relationships/activeXControlBinary" Target="activeX37.bin"/></Relationships>
</file>

<file path=ppt/activeX/_rels/activeX38.xml.rels><?xml version="1.0" encoding="UTF-8" standalone="yes"?>
<Relationships xmlns="http://schemas.openxmlformats.org/package/2006/relationships"><Relationship Id="rId1" Type="http://schemas.microsoft.com/office/2006/relationships/activeXControlBinary" Target="activeX38.bin"/></Relationships>
</file>

<file path=ppt/activeX/_rels/activeX39.xml.rels><?xml version="1.0" encoding="UTF-8" standalone="yes"?>
<Relationships xmlns="http://schemas.openxmlformats.org/package/2006/relationships"><Relationship Id="rId1" Type="http://schemas.microsoft.com/office/2006/relationships/activeXControlBinary" Target="activeX39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40.xml.rels><?xml version="1.0" encoding="UTF-8" standalone="yes"?>
<Relationships xmlns="http://schemas.openxmlformats.org/package/2006/relationships"><Relationship Id="rId1" Type="http://schemas.microsoft.com/office/2006/relationships/activeXControlBinary" Target="activeX40.bin"/></Relationships>
</file>

<file path=ppt/activeX/_rels/activeX41.xml.rels><?xml version="1.0" encoding="UTF-8" standalone="yes"?>
<Relationships xmlns="http://schemas.openxmlformats.org/package/2006/relationships"><Relationship Id="rId1" Type="http://schemas.microsoft.com/office/2006/relationships/activeXControlBinary" Target="activeX41.bin"/></Relationships>
</file>

<file path=ppt/activeX/_rels/activeX42.xml.rels><?xml version="1.0" encoding="UTF-8" standalone="yes"?>
<Relationships xmlns="http://schemas.openxmlformats.org/package/2006/relationships"><Relationship Id="rId1" Type="http://schemas.microsoft.com/office/2006/relationships/activeXControlBinary" Target="activeX42.bin"/></Relationships>
</file>

<file path=ppt/activeX/_rels/activeX43.xml.rels><?xml version="1.0" encoding="UTF-8" standalone="yes"?>
<Relationships xmlns="http://schemas.openxmlformats.org/package/2006/relationships"><Relationship Id="rId1" Type="http://schemas.microsoft.com/office/2006/relationships/activeXControlBinary" Target="activeX43.bin"/></Relationships>
</file>

<file path=ppt/activeX/_rels/activeX44.xml.rels><?xml version="1.0" encoding="UTF-8" standalone="yes"?>
<Relationships xmlns="http://schemas.openxmlformats.org/package/2006/relationships"><Relationship Id="rId1" Type="http://schemas.microsoft.com/office/2006/relationships/activeXControlBinary" Target="activeX44.bin"/></Relationships>
</file>

<file path=ppt/activeX/_rels/activeX45.xml.rels><?xml version="1.0" encoding="UTF-8" standalone="yes"?>
<Relationships xmlns="http://schemas.openxmlformats.org/package/2006/relationships"><Relationship Id="rId1" Type="http://schemas.microsoft.com/office/2006/relationships/activeXControlBinary" Target="activeX45.bin"/></Relationships>
</file>

<file path=ppt/activeX/_rels/activeX46.xml.rels><?xml version="1.0" encoding="UTF-8" standalone="yes"?>
<Relationships xmlns="http://schemas.openxmlformats.org/package/2006/relationships"><Relationship Id="rId1" Type="http://schemas.microsoft.com/office/2006/relationships/activeXControlBinary" Target="activeX46.bin"/></Relationships>
</file>

<file path=ppt/activeX/_rels/activeX47.xml.rels><?xml version="1.0" encoding="UTF-8" standalone="yes"?>
<Relationships xmlns="http://schemas.openxmlformats.org/package/2006/relationships"><Relationship Id="rId1" Type="http://schemas.microsoft.com/office/2006/relationships/activeXControlBinary" Target="activeX47.bin"/></Relationships>
</file>

<file path=ppt/activeX/_rels/activeX48.xml.rels><?xml version="1.0" encoding="UTF-8" standalone="yes"?>
<Relationships xmlns="http://schemas.openxmlformats.org/package/2006/relationships"><Relationship Id="rId1" Type="http://schemas.microsoft.com/office/2006/relationships/activeXControlBinary" Target="activeX48.bin"/></Relationships>
</file>

<file path=ppt/activeX/_rels/activeX49.xml.rels><?xml version="1.0" encoding="UTF-8" standalone="yes"?>
<Relationships xmlns="http://schemas.openxmlformats.org/package/2006/relationships"><Relationship Id="rId1" Type="http://schemas.microsoft.com/office/2006/relationships/activeXControlBinary" Target="activeX49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50.xml.rels><?xml version="1.0" encoding="UTF-8" standalone="yes"?>
<Relationships xmlns="http://schemas.openxmlformats.org/package/2006/relationships"><Relationship Id="rId1" Type="http://schemas.microsoft.com/office/2006/relationships/activeXControlBinary" Target="activeX50.bin"/></Relationships>
</file>

<file path=ppt/activeX/_rels/activeX51.xml.rels><?xml version="1.0" encoding="UTF-8" standalone="yes"?>
<Relationships xmlns="http://schemas.openxmlformats.org/package/2006/relationships"><Relationship Id="rId1" Type="http://schemas.microsoft.com/office/2006/relationships/activeXControlBinary" Target="activeX51.bin"/></Relationships>
</file>

<file path=ppt/activeX/_rels/activeX52.xml.rels><?xml version="1.0" encoding="UTF-8" standalone="yes"?>
<Relationships xmlns="http://schemas.openxmlformats.org/package/2006/relationships"><Relationship Id="rId1" Type="http://schemas.microsoft.com/office/2006/relationships/activeXControlBinary" Target="activeX52.bin"/></Relationships>
</file>

<file path=ppt/activeX/_rels/activeX53.xml.rels><?xml version="1.0" encoding="UTF-8" standalone="yes"?>
<Relationships xmlns="http://schemas.openxmlformats.org/package/2006/relationships"><Relationship Id="rId1" Type="http://schemas.microsoft.com/office/2006/relationships/activeXControlBinary" Target="activeX53.bin"/></Relationships>
</file>

<file path=ppt/activeX/_rels/activeX54.xml.rels><?xml version="1.0" encoding="UTF-8" standalone="yes"?>
<Relationships xmlns="http://schemas.openxmlformats.org/package/2006/relationships"><Relationship Id="rId1" Type="http://schemas.microsoft.com/office/2006/relationships/activeXControlBinary" Target="activeX54.bin"/></Relationships>
</file>

<file path=ppt/activeX/_rels/activeX55.xml.rels><?xml version="1.0" encoding="UTF-8" standalone="yes"?>
<Relationships xmlns="http://schemas.openxmlformats.org/package/2006/relationships"><Relationship Id="rId1" Type="http://schemas.microsoft.com/office/2006/relationships/activeXControlBinary" Target="activeX55.bin"/></Relationships>
</file>

<file path=ppt/activeX/_rels/activeX56.xml.rels><?xml version="1.0" encoding="UTF-8" standalone="yes"?>
<Relationships xmlns="http://schemas.openxmlformats.org/package/2006/relationships"><Relationship Id="rId1" Type="http://schemas.microsoft.com/office/2006/relationships/activeXControlBinary" Target="activeX56.bin"/></Relationships>
</file>

<file path=ppt/activeX/_rels/activeX57.xml.rels><?xml version="1.0" encoding="UTF-8" standalone="yes"?>
<Relationships xmlns="http://schemas.openxmlformats.org/package/2006/relationships"><Relationship Id="rId1" Type="http://schemas.microsoft.com/office/2006/relationships/activeXControlBinary" Target="activeX57.bin"/></Relationships>
</file>

<file path=ppt/activeX/_rels/activeX58.xml.rels><?xml version="1.0" encoding="UTF-8" standalone="yes"?>
<Relationships xmlns="http://schemas.openxmlformats.org/package/2006/relationships"><Relationship Id="rId1" Type="http://schemas.microsoft.com/office/2006/relationships/activeXControlBinary" Target="activeX58.bin"/></Relationships>
</file>

<file path=ppt/activeX/_rels/activeX59.xml.rels><?xml version="1.0" encoding="UTF-8" standalone="yes"?>
<Relationships xmlns="http://schemas.openxmlformats.org/package/2006/relationships"><Relationship Id="rId1" Type="http://schemas.microsoft.com/office/2006/relationships/activeXControlBinary" Target="activeX59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60.xml.rels><?xml version="1.0" encoding="UTF-8" standalone="yes"?>
<Relationships xmlns="http://schemas.openxmlformats.org/package/2006/relationships"><Relationship Id="rId1" Type="http://schemas.microsoft.com/office/2006/relationships/activeXControlBinary" Target="activeX60.bin"/></Relationships>
</file>

<file path=ppt/activeX/_rels/activeX61.xml.rels><?xml version="1.0" encoding="UTF-8" standalone="yes"?>
<Relationships xmlns="http://schemas.openxmlformats.org/package/2006/relationships"><Relationship Id="rId1" Type="http://schemas.microsoft.com/office/2006/relationships/activeXControlBinary" Target="activeX61.bin"/></Relationships>
</file>

<file path=ppt/activeX/_rels/activeX62.xml.rels><?xml version="1.0" encoding="UTF-8" standalone="yes"?>
<Relationships xmlns="http://schemas.openxmlformats.org/package/2006/relationships"><Relationship Id="rId1" Type="http://schemas.microsoft.com/office/2006/relationships/activeXControlBinary" Target="activeX62.bin"/></Relationships>
</file>

<file path=ppt/activeX/_rels/activeX63.xml.rels><?xml version="1.0" encoding="UTF-8" standalone="yes"?>
<Relationships xmlns="http://schemas.openxmlformats.org/package/2006/relationships"><Relationship Id="rId1" Type="http://schemas.microsoft.com/office/2006/relationships/activeXControlBinary" Target="activeX63.bin"/></Relationships>
</file>

<file path=ppt/activeX/_rels/activeX64.xml.rels><?xml version="1.0" encoding="UTF-8" standalone="yes"?>
<Relationships xmlns="http://schemas.openxmlformats.org/package/2006/relationships"><Relationship Id="rId1" Type="http://schemas.microsoft.com/office/2006/relationships/activeXControlBinary" Target="activeX64.bin"/></Relationships>
</file>

<file path=ppt/activeX/_rels/activeX65.xml.rels><?xml version="1.0" encoding="UTF-8" standalone="yes"?>
<Relationships xmlns="http://schemas.openxmlformats.org/package/2006/relationships"><Relationship Id="rId1" Type="http://schemas.microsoft.com/office/2006/relationships/activeXControlBinary" Target="activeX65.bin"/></Relationships>
</file>

<file path=ppt/activeX/_rels/activeX66.xml.rels><?xml version="1.0" encoding="UTF-8" standalone="yes"?>
<Relationships xmlns="http://schemas.openxmlformats.org/package/2006/relationships"><Relationship Id="rId1" Type="http://schemas.microsoft.com/office/2006/relationships/activeXControlBinary" Target="activeX66.bin"/></Relationships>
</file>

<file path=ppt/activeX/_rels/activeX67.xml.rels><?xml version="1.0" encoding="UTF-8" standalone="yes"?>
<Relationships xmlns="http://schemas.openxmlformats.org/package/2006/relationships"><Relationship Id="rId1" Type="http://schemas.microsoft.com/office/2006/relationships/activeXControlBinary" Target="activeX67.bin"/></Relationships>
</file>

<file path=ppt/activeX/_rels/activeX68.xml.rels><?xml version="1.0" encoding="UTF-8" standalone="yes"?>
<Relationships xmlns="http://schemas.openxmlformats.org/package/2006/relationships"><Relationship Id="rId1" Type="http://schemas.microsoft.com/office/2006/relationships/activeXControlBinary" Target="activeX68.bin"/></Relationships>
</file>

<file path=ppt/activeX/_rels/activeX69.xml.rels><?xml version="1.0" encoding="UTF-8" standalone="yes"?>
<Relationships xmlns="http://schemas.openxmlformats.org/package/2006/relationships"><Relationship Id="rId1" Type="http://schemas.microsoft.com/office/2006/relationships/activeXControlBinary" Target="activeX69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70.xml.rels><?xml version="1.0" encoding="UTF-8" standalone="yes"?>
<Relationships xmlns="http://schemas.openxmlformats.org/package/2006/relationships"><Relationship Id="rId1" Type="http://schemas.microsoft.com/office/2006/relationships/activeXControlBinary" Target="activeX70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DFD181E0-5E2F-11CE-A449-00AA004A803D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DFD181E0-5E2F-11CE-A449-00AA004A803D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DFD181E0-5E2F-11CE-A449-00AA004A803D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DFD181E0-5E2F-11CE-A449-00AA004A803D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DFD181E0-5E2F-11CE-A449-00AA004A803D}" ax:persistence="persistStorage" r:id="rId1"/>
</file>

<file path=ppt/activeX/activeX21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22.xml><?xml version="1.0" encoding="utf-8"?>
<ax:ocx xmlns:ax="http://schemas.microsoft.com/office/2006/activeX" xmlns:r="http://schemas.openxmlformats.org/officeDocument/2006/relationships" ax:classid="{DFD181E0-5E2F-11CE-A449-00AA004A803D}" ax:persistence="persistStorage" r:id="rId1"/>
</file>

<file path=ppt/activeX/activeX23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24.xml><?xml version="1.0" encoding="utf-8"?>
<ax:ocx xmlns:ax="http://schemas.microsoft.com/office/2006/activeX" xmlns:r="http://schemas.openxmlformats.org/officeDocument/2006/relationships" ax:classid="{DFD181E0-5E2F-11CE-A449-00AA004A803D}" ax:persistence="persistStorage" r:id="rId1"/>
</file>

<file path=ppt/activeX/activeX25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26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27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28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29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30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31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32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33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34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35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36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37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38.xml><?xml version="1.0" encoding="utf-8"?>
<ax:ocx xmlns:ax="http://schemas.microsoft.com/office/2006/activeX" xmlns:r="http://schemas.openxmlformats.org/officeDocument/2006/relationships" ax:classid="{DFD181E0-5E2F-11CE-A449-00AA004A803D}" ax:persistence="persistStorage" r:id="rId1"/>
</file>

<file path=ppt/activeX/activeX39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40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41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42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43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44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45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46.xml><?xml version="1.0" encoding="utf-8"?>
<ax:ocx xmlns:ax="http://schemas.microsoft.com/office/2006/activeX" xmlns:r="http://schemas.openxmlformats.org/officeDocument/2006/relationships" ax:classid="{DFD181E0-5E2F-11CE-A449-00AA004A803D}" ax:persistence="persistStorage" r:id="rId1"/>
</file>

<file path=ppt/activeX/activeX47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48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49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50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51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52.xml><?xml version="1.0" encoding="utf-8"?>
<ax:ocx xmlns:ax="http://schemas.microsoft.com/office/2006/activeX" xmlns:r="http://schemas.openxmlformats.org/officeDocument/2006/relationships" ax:classid="{DFD181E0-5E2F-11CE-A449-00AA004A803D}" ax:persistence="persistStorage" r:id="rId1"/>
</file>

<file path=ppt/activeX/activeX53.xml><?xml version="1.0" encoding="utf-8"?>
<ax:ocx xmlns:ax="http://schemas.microsoft.com/office/2006/activeX" xmlns:r="http://schemas.openxmlformats.org/officeDocument/2006/relationships" ax:classid="{DFD181E0-5E2F-11CE-A449-00AA004A803D}" ax:persistence="persistStorage" r:id="rId1"/>
</file>

<file path=ppt/activeX/activeX54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55.xml><?xml version="1.0" encoding="utf-8"?>
<ax:ocx xmlns:ax="http://schemas.microsoft.com/office/2006/activeX" xmlns:r="http://schemas.openxmlformats.org/officeDocument/2006/relationships" ax:classid="{DFD181E0-5E2F-11CE-A449-00AA004A803D}" ax:persistence="persistStorage" r:id="rId1"/>
</file>

<file path=ppt/activeX/activeX56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57.xml><?xml version="1.0" encoding="utf-8"?>
<ax:ocx xmlns:ax="http://schemas.microsoft.com/office/2006/activeX" xmlns:r="http://schemas.openxmlformats.org/officeDocument/2006/relationships" ax:classid="{DFD181E0-5E2F-11CE-A449-00AA004A803D}" ax:persistence="persistStorage" r:id="rId1"/>
</file>

<file path=ppt/activeX/activeX58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59.xml><?xml version="1.0" encoding="utf-8"?>
<ax:ocx xmlns:ax="http://schemas.microsoft.com/office/2006/activeX" xmlns:r="http://schemas.openxmlformats.org/officeDocument/2006/relationships" ax:classid="{DFD181E0-5E2F-11CE-A449-00AA004A803D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60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61.xml><?xml version="1.0" encoding="utf-8"?>
<ax:ocx xmlns:ax="http://schemas.microsoft.com/office/2006/activeX" xmlns:r="http://schemas.openxmlformats.org/officeDocument/2006/relationships" ax:classid="{DFD181E0-5E2F-11CE-A449-00AA004A803D}" ax:persistence="persistStorage" r:id="rId1"/>
</file>

<file path=ppt/activeX/activeX62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63.xml><?xml version="1.0" encoding="utf-8"?>
<ax:ocx xmlns:ax="http://schemas.microsoft.com/office/2006/activeX" xmlns:r="http://schemas.openxmlformats.org/officeDocument/2006/relationships" ax:classid="{DFD181E0-5E2F-11CE-A449-00AA004A803D}" ax:persistence="persistStorage" r:id="rId1"/>
</file>

<file path=ppt/activeX/activeX64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65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66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67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68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69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70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3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11" Type="http://schemas.openxmlformats.org/officeDocument/2006/relationships/image" Target="../media/image26.wmf"/><Relationship Id="rId5" Type="http://schemas.openxmlformats.org/officeDocument/2006/relationships/image" Target="../media/image20.wmf"/><Relationship Id="rId10" Type="http://schemas.openxmlformats.org/officeDocument/2006/relationships/image" Target="../media/image25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18.wmf"/><Relationship Id="rId7" Type="http://schemas.openxmlformats.org/officeDocument/2006/relationships/image" Target="../media/image43.wmf"/><Relationship Id="rId2" Type="http://schemas.openxmlformats.org/officeDocument/2006/relationships/image" Target="../media/image17.wmf"/><Relationship Id="rId1" Type="http://schemas.openxmlformats.org/officeDocument/2006/relationships/image" Target="../media/image39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Relationship Id="rId9" Type="http://schemas.openxmlformats.org/officeDocument/2006/relationships/image" Target="../media/image4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18.wmf"/><Relationship Id="rId7" Type="http://schemas.openxmlformats.org/officeDocument/2006/relationships/image" Target="../media/image57.wmf"/><Relationship Id="rId2" Type="http://schemas.openxmlformats.org/officeDocument/2006/relationships/image" Target="../media/image17.wmf"/><Relationship Id="rId1" Type="http://schemas.openxmlformats.org/officeDocument/2006/relationships/image" Target="../media/image53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10" Type="http://schemas.openxmlformats.org/officeDocument/2006/relationships/image" Target="../media/image60.wmf"/><Relationship Id="rId4" Type="http://schemas.openxmlformats.org/officeDocument/2006/relationships/image" Target="../media/image54.wmf"/><Relationship Id="rId9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62A0E-516F-4422-996E-D2CAEE649827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B1367-964F-426B-B50C-AF96BAA86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45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Password must be entered</a:t>
            </a:r>
            <a:r>
              <a:rPr lang="en-US" baseline="0" dirty="0" smtClean="0"/>
              <a:t> to access the system.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The ellipses provides help associated with the logon process, such as a password reset.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="1" baseline="0" dirty="0" smtClean="0"/>
              <a:t>The Flow: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User enters password, </a:t>
            </a:r>
            <a:r>
              <a:rPr lang="en-US" baseline="0" dirty="0" smtClean="0"/>
              <a:t>[</a:t>
            </a:r>
            <a:r>
              <a:rPr lang="en-US" b="1" baseline="0" dirty="0" smtClean="0"/>
              <a:t>PROCESSING…</a:t>
            </a:r>
            <a:r>
              <a:rPr lang="en-US" baseline="0" dirty="0" smtClean="0"/>
              <a:t>] </a:t>
            </a:r>
            <a:r>
              <a:rPr lang="en-US" baseline="0" dirty="0" smtClean="0"/>
              <a:t>appears.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IF password is valid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THEN the Main Menu appears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ELSE password is bad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a notification popup alerts user of: </a:t>
            </a:r>
            <a:r>
              <a:rPr lang="en-US" baseline="0" dirty="0" smtClean="0"/>
              <a:t>“</a:t>
            </a:r>
            <a:r>
              <a:rPr lang="en-US" b="1" baseline="0" dirty="0" smtClean="0"/>
              <a:t>INVALID PASSWORD!</a:t>
            </a:r>
            <a:r>
              <a:rPr lang="en-US" baseline="0" dirty="0" smtClean="0"/>
              <a:t>” 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    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IF ellipses is selected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THEN prompt for employee ID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IF employee ID is valid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allow password reset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ELSE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popup error “Not a valid employee ID”</a:t>
            </a:r>
            <a:br>
              <a:rPr lang="en-US" baseline="0" dirty="0" smtClean="0"/>
            </a:br>
            <a:r>
              <a:rPr lang="en-US" baseline="0" dirty="0" smtClean="0"/>
              <a:t>     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B1367-964F-426B-B50C-AF96BAA863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16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User will enter option</a:t>
            </a:r>
            <a:r>
              <a:rPr lang="en-US" baseline="0" dirty="0" smtClean="0"/>
              <a:t> 1, 2, 3, 4 or select [Help] if they need assistance understanding the drop-down menu options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User will enter one of the options, or an error will appear. They can enter the option via the keyboard or in drop-down menu.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IF option is valid</a:t>
            </a:r>
            <a:br>
              <a:rPr lang="en-US" baseline="0" dirty="0" smtClean="0"/>
            </a:br>
            <a:r>
              <a:rPr lang="en-US" baseline="0" dirty="0" smtClean="0"/>
              <a:t>THEN access menu option</a:t>
            </a:r>
            <a:br>
              <a:rPr lang="en-US" baseline="0" dirty="0" smtClean="0"/>
            </a:br>
            <a:r>
              <a:rPr lang="en-US" baseline="0" dirty="0" smtClean="0"/>
              <a:t>     IF 1 GOTO Check-in Patron Menu</a:t>
            </a:r>
            <a:br>
              <a:rPr lang="en-US" baseline="0" dirty="0" smtClean="0"/>
            </a:br>
            <a:r>
              <a:rPr lang="en-US" baseline="0" dirty="0" smtClean="0"/>
              <a:t>     IF 2 GOTO Check-out Patron Menu</a:t>
            </a:r>
            <a:br>
              <a:rPr lang="en-US" baseline="0" dirty="0" smtClean="0"/>
            </a:br>
            <a:r>
              <a:rPr lang="en-US" baseline="0" dirty="0" smtClean="0"/>
              <a:t>     IF 3 GOTO Reservations Menu</a:t>
            </a:r>
            <a:br>
              <a:rPr lang="en-US" baseline="0" dirty="0" smtClean="0"/>
            </a:br>
            <a:r>
              <a:rPr lang="en-US" baseline="0" dirty="0" smtClean="0"/>
              <a:t>     IF 4 GOTO Logout </a:t>
            </a:r>
            <a:br>
              <a:rPr lang="en-US" baseline="0" dirty="0" smtClean="0"/>
            </a:br>
            <a:r>
              <a:rPr lang="en-US" baseline="0" dirty="0" smtClean="0"/>
              <a:t>            Display “Are you sure you want to logout?”</a:t>
            </a:r>
            <a:br>
              <a:rPr lang="en-US" baseline="0" dirty="0" smtClean="0"/>
            </a:br>
            <a:r>
              <a:rPr lang="en-US" baseline="0" dirty="0" smtClean="0"/>
              <a:t>            IF yes THEN log out of system</a:t>
            </a:r>
            <a:br>
              <a:rPr lang="en-US" baseline="0" dirty="0" smtClean="0"/>
            </a:br>
            <a:r>
              <a:rPr lang="en-US" baseline="0" dirty="0" smtClean="0"/>
              <a:t>            IF no THEN return </a:t>
            </a:r>
            <a:br>
              <a:rPr lang="en-US" baseline="0" dirty="0" smtClean="0"/>
            </a:br>
            <a:r>
              <a:rPr lang="en-US" baseline="0" dirty="0" smtClean="0"/>
              <a:t>ELSE</a:t>
            </a:r>
            <a:br>
              <a:rPr lang="en-US" baseline="0" dirty="0" smtClean="0"/>
            </a:br>
            <a:r>
              <a:rPr lang="en-US" baseline="0" dirty="0" smtClean="0"/>
              <a:t>Display alert “Invalid Option! Valid options are 1, 2, 3, 4”</a:t>
            </a:r>
            <a:br>
              <a:rPr lang="en-US" baseline="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B1367-964F-426B-B50C-AF96BAA863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12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User</a:t>
            </a:r>
            <a:r>
              <a:rPr lang="en-US" baseline="0" dirty="0" smtClean="0"/>
              <a:t> must e</a:t>
            </a:r>
            <a:r>
              <a:rPr lang="en-US" dirty="0" smtClean="0"/>
              <a:t>nter</a:t>
            </a:r>
            <a:r>
              <a:rPr lang="en-US" baseline="0" dirty="0" smtClean="0"/>
              <a:t> relative information into each field. If they need help, there is a [Help] button explaining the items on this page. 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[Cancel] The user may also select cancel at any time. If [Cancel] is selected, user will receive a notification</a:t>
            </a:r>
          </a:p>
          <a:p>
            <a:r>
              <a:rPr lang="en-US" baseline="0" dirty="0" smtClean="0"/>
              <a:t>Saying “Are you sure?” If yes, go back to Main Menu. If no, return to current page.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[Patron Last Name] must be entered, or a notification message will popup saying “Field cannot be empty”</a:t>
            </a:r>
            <a:br>
              <a:rPr lang="en-US" baseline="0" dirty="0" smtClean="0"/>
            </a:br>
            <a:r>
              <a:rPr lang="en-US" baseline="0" dirty="0" smtClean="0"/>
              <a:t>User will type the name via the keyboard.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[Patron First Name] must be entered, or a notification message will popup saying “Field cannot be empty”</a:t>
            </a:r>
            <a:br>
              <a:rPr lang="en-US" baseline="0" dirty="0" smtClean="0"/>
            </a:br>
            <a:r>
              <a:rPr lang="en-US" baseline="0" dirty="0" smtClean="0"/>
              <a:t>User will type the name via the keyboard.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[How many adults] and/or [How many children] must be entered, even if it 0, otherwise a message will popup saying “ Enter valid option: 0-200” 200 is the maximum occupancy at this hotel.</a:t>
            </a:r>
            <a:br>
              <a:rPr lang="en-US" baseline="0" dirty="0" smtClean="0"/>
            </a:br>
            <a:r>
              <a:rPr lang="en-US" baseline="0" dirty="0" smtClean="0"/>
              <a:t> User can either enter the numbers via the keyboard or select the number via the arrows. Note, both adult AND children cannot be [0]; there must be at least 1 or more occupants or a message will appear </a:t>
            </a:r>
            <a:br>
              <a:rPr lang="en-US" baseline="0" dirty="0" smtClean="0"/>
            </a:br>
            <a:r>
              <a:rPr lang="en-US" baseline="0" dirty="0" smtClean="0"/>
              <a:t> “Occupants cannot be 0”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[How many rooms] must have a valid number of at least 1, otherwise a message will popup saying “Enter a valid room number: 1-150.” There are 150 total rooms at this hotel.</a:t>
            </a:r>
            <a:br>
              <a:rPr lang="en-US" baseline="0" dirty="0" smtClean="0"/>
            </a:br>
            <a:r>
              <a:rPr lang="en-US" baseline="0" dirty="0" smtClean="0"/>
              <a:t>User can either enter the number via the keyboard or select the number via the arrows.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[Room Size] has 5 available options: [1-full], [2-double], [3-queen], [4-king], [5-honeymoon suite]</a:t>
            </a:r>
            <a:br>
              <a:rPr lang="en-US" baseline="0" dirty="0" smtClean="0"/>
            </a:br>
            <a:r>
              <a:rPr lang="en-US" baseline="0" dirty="0" smtClean="0"/>
              <a:t>User must enter a valid option, otherwise a message will appear saying “Please select the room size 1-5”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[Scan Passport/License] – To maintain the highest level of security for our patrons, we have implemented an identification scanner. This is not optional.</a:t>
            </a:r>
            <a:br>
              <a:rPr lang="en-US" baseline="0" dirty="0" smtClean="0"/>
            </a:br>
            <a:r>
              <a:rPr lang="en-US" baseline="0" dirty="0" smtClean="0"/>
              <a:t>Patron must have a valid passport or license to be scanned into the system. If this item is skipped, when user presses the Check-in button it will alert user “Please scan patron identification”</a:t>
            </a:r>
            <a:br>
              <a:rPr lang="en-US" baseline="0" dirty="0" smtClean="0"/>
            </a:br>
            <a:r>
              <a:rPr lang="en-US" baseline="0" dirty="0" smtClean="0"/>
              <a:t>If this cannot be done for some reason, there will be a manager override feature. The manager will have to be present to complete check-in.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[Check-in] and [Check-out] dates must be specified, even if they change some time after data entry.</a:t>
            </a:r>
            <a:br>
              <a:rPr lang="en-US" baseline="0" dirty="0" smtClean="0"/>
            </a:br>
            <a:r>
              <a:rPr lang="en-US" baseline="0" dirty="0" smtClean="0"/>
              <a:t>User can either enter a date in the field; it must be mm/</a:t>
            </a:r>
            <a:r>
              <a:rPr lang="en-US" baseline="0" dirty="0" err="1" smtClean="0"/>
              <a:t>dd</a:t>
            </a:r>
            <a:r>
              <a:rPr lang="en-US" baseline="0" dirty="0" smtClean="0"/>
              <a:t>/</a:t>
            </a:r>
            <a:r>
              <a:rPr lang="en-US" baseline="0" dirty="0" err="1" smtClean="0"/>
              <a:t>yyyy</a:t>
            </a:r>
            <a:r>
              <a:rPr lang="en-US" baseline="0" dirty="0" smtClean="0"/>
              <a:t>, otherwise user will receive a popup “Please enter date as mm/</a:t>
            </a:r>
            <a:r>
              <a:rPr lang="en-US" baseline="0" dirty="0" err="1" smtClean="0"/>
              <a:t>dd</a:t>
            </a:r>
            <a:r>
              <a:rPr lang="en-US" baseline="0" dirty="0" smtClean="0"/>
              <a:t>/</a:t>
            </a:r>
            <a:r>
              <a:rPr lang="en-US" baseline="0" dirty="0" err="1" smtClean="0"/>
              <a:t>yyyy</a:t>
            </a:r>
            <a:r>
              <a:rPr lang="en-US" baseline="0" dirty="0" smtClean="0"/>
              <a:t>”</a:t>
            </a:r>
            <a:br>
              <a:rPr lang="en-US" baseline="0" dirty="0" smtClean="0"/>
            </a:br>
            <a:r>
              <a:rPr lang="en-US" baseline="0" dirty="0" smtClean="0"/>
              <a:t>User will also have the option to select a date directly from a calendar popup via the arrows. 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Finally, once all information has been properly entered, the user can press the [Check-in] button, a </a:t>
            </a:r>
            <a:r>
              <a:rPr lang="en-US" b="1" i="0" baseline="0" dirty="0" smtClean="0"/>
              <a:t>PROCESSING…</a:t>
            </a:r>
            <a:r>
              <a:rPr lang="en-US" baseline="0" dirty="0" smtClean="0"/>
              <a:t> message will popup. If there are no problems, a </a:t>
            </a:r>
            <a:r>
              <a:rPr lang="en-US" b="1" i="0" baseline="0" dirty="0" smtClean="0"/>
              <a:t>CHECK-IN COMPLETED</a:t>
            </a:r>
            <a:r>
              <a:rPr lang="en-US" baseline="0" dirty="0" smtClean="0"/>
              <a:t>  message appears and the balance can be seen in the balance field. If there are problems in processing, a message will appear saying “</a:t>
            </a:r>
            <a:r>
              <a:rPr lang="en-US" b="1" baseline="0" dirty="0" smtClean="0"/>
              <a:t>PLEASE TRY AGAIN. INFORMATION WAS NOT SAVED!</a:t>
            </a:r>
            <a:r>
              <a:rPr lang="en-US" baseline="0" dirty="0" smtClean="0"/>
              <a:t>” If user continues to have problems (after 5 tries), a message will appear alerting user to switch to Manual Check-in (our paper method) and to contact the manager immediately. 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Once the balance appears, the patron can either pay now, some or all of the balance, or wait until checkout.  If they want to make a payment now, the user selects the [Make Payment] button and accepts cash or credit. </a:t>
            </a:r>
            <a:br>
              <a:rPr lang="en-US" baseline="0" dirty="0" smtClean="0"/>
            </a:br>
            <a:r>
              <a:rPr lang="en-US" baseline="0" dirty="0" smtClean="0"/>
              <a:t>A </a:t>
            </a:r>
            <a:r>
              <a:rPr lang="en-US" b="1" baseline="0" dirty="0" smtClean="0"/>
              <a:t>PROCESSING… </a:t>
            </a:r>
            <a:r>
              <a:rPr lang="en-US" baseline="0" dirty="0" smtClean="0"/>
              <a:t>message appears. If the funds are accepted, a </a:t>
            </a:r>
            <a:r>
              <a:rPr lang="en-US" b="1" baseline="0" dirty="0" smtClean="0"/>
              <a:t>TRANSACTION COMPLETED</a:t>
            </a:r>
            <a:r>
              <a:rPr lang="en-US" baseline="0" dirty="0" smtClean="0"/>
              <a:t> message appears. If the funds are not accepted, a </a:t>
            </a:r>
            <a:r>
              <a:rPr lang="en-US" b="1" baseline="0" dirty="0" smtClean="0"/>
              <a:t>TRANSACTION FAILED</a:t>
            </a:r>
            <a:r>
              <a:rPr lang="en-US" baseline="0" dirty="0" smtClean="0"/>
              <a:t> message appears.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dirty="0" smtClean="0"/>
              <a:t>When check-in</a:t>
            </a:r>
            <a:r>
              <a:rPr lang="en-US" baseline="0" dirty="0" smtClean="0"/>
              <a:t> has been completed, the [Main Menu] and [Print] buttons can be accessed. The Main Menu is not accessible until check-in has been completed, or the Cancel button has been selected.</a:t>
            </a:r>
            <a:br>
              <a:rPr lang="en-US" baseline="0" dirty="0" smtClean="0"/>
            </a:br>
            <a:r>
              <a:rPr lang="en-US" dirty="0" smtClean="0"/>
              <a:t>When check-in</a:t>
            </a:r>
            <a:r>
              <a:rPr lang="en-US" baseline="0" dirty="0" smtClean="0"/>
              <a:t> has been completed, the [Print] button may also be accessed. 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[Print] The user has the ability to print this information if requested, or for administrative purposes. If the [Print] button is selected, a </a:t>
            </a:r>
            <a:r>
              <a:rPr lang="en-US" b="1" baseline="0" dirty="0" smtClean="0"/>
              <a:t>PROCESSING PRINT JOB</a:t>
            </a:r>
            <a:r>
              <a:rPr lang="en-US" baseline="0" dirty="0" smtClean="0"/>
              <a:t> message will appear. If successful, a </a:t>
            </a:r>
            <a:r>
              <a:rPr lang="en-US" b="1" baseline="0" dirty="0" smtClean="0"/>
              <a:t>PRINTING COMPLETE </a:t>
            </a:r>
            <a:r>
              <a:rPr lang="en-US" baseline="0" dirty="0" smtClean="0"/>
              <a:t>message will appear. If printing failed, a </a:t>
            </a:r>
            <a:r>
              <a:rPr lang="en-US" b="1" baseline="0" dirty="0" smtClean="0"/>
              <a:t>PRINT JOB FAILED </a:t>
            </a:r>
            <a:r>
              <a:rPr lang="en-US" baseline="0" dirty="0" smtClean="0"/>
              <a:t>message will appear.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dirty="0" smtClean="0"/>
              <a:t>[Main Menu] Returns user back to the</a:t>
            </a:r>
            <a:r>
              <a:rPr lang="en-US" baseline="0" dirty="0" smtClean="0"/>
              <a:t> Main Menu.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It is important to note that this area can also be used to update information, such as if [Check-out Date], occupants, [Room Number] changes, etc.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B1367-964F-426B-B50C-AF96BAA863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12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[Help] If the user needs help, there is a [Help] button explaining the items on this page. 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[Cancel] The user may also select cancel at any time. If [Cancel] is selected, user will receive a notification</a:t>
            </a:r>
          </a:p>
          <a:p>
            <a:r>
              <a:rPr lang="en-US" baseline="0" dirty="0" smtClean="0"/>
              <a:t>Saying “Are you sure?” If yes, go back to Main Menu. If no, return to current page.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dirty="0" smtClean="0"/>
              <a:t>During [Check-out], user</a:t>
            </a:r>
            <a:r>
              <a:rPr lang="en-US" baseline="0" dirty="0" smtClean="0"/>
              <a:t> can identify a patron quickly by entering their name or room number. Once the patron’s information appears, user will verify via the scanned identification that this is the correct patron.</a:t>
            </a:r>
            <a:br>
              <a:rPr lang="en-US" baseline="0" dirty="0" smtClean="0"/>
            </a:br>
            <a:r>
              <a:rPr lang="en-US" baseline="0" dirty="0" smtClean="0"/>
              <a:t>The first name and/or last name will be typed with the keyboard. A valid name must be entered, or message will return “</a:t>
            </a:r>
            <a:r>
              <a:rPr lang="en-US" b="1" baseline="0" dirty="0" smtClean="0"/>
              <a:t>PATRON NOT FOUND. TRY AGAIN</a:t>
            </a:r>
            <a:r>
              <a:rPr lang="en-US" baseline="0" dirty="0" smtClean="0"/>
              <a:t>.” </a:t>
            </a:r>
            <a:br>
              <a:rPr lang="en-US" baseline="0" dirty="0" smtClean="0"/>
            </a:br>
            <a:r>
              <a:rPr lang="en-US" baseline="0" dirty="0" smtClean="0"/>
              <a:t>The user may also use a [Room Number] to bring up the patron’s information. The number can be entered via the keyboard or with the arrows. If entered with the keyboard, the number must be 1-150, otherwise a popup    </a:t>
            </a:r>
            <a:br>
              <a:rPr lang="en-US" baseline="0" dirty="0" smtClean="0"/>
            </a:br>
            <a:r>
              <a:rPr lang="en-US" baseline="0" dirty="0" smtClean="0"/>
              <a:t>message will appear “Enter a valid room number: 1-150” 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If this is the correct patron, user will continue the check-out process. If not, user must check the name and/or room number again.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[Check-in Date] will be the original check-in date; it will already be in the check-in date field.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[Check-out Date] will be carried over from the original data entry, however may be adjusted to current date. </a:t>
            </a:r>
            <a:br>
              <a:rPr lang="en-US" baseline="0" dirty="0" smtClean="0"/>
            </a:br>
            <a:r>
              <a:rPr lang="en-US" baseline="0" dirty="0" smtClean="0"/>
              <a:t>Date can either be entered in via keyboard or arrows. If by keyboard, date must adhere to the mm/</a:t>
            </a:r>
            <a:r>
              <a:rPr lang="en-US" baseline="0" dirty="0" err="1" smtClean="0"/>
              <a:t>dd</a:t>
            </a:r>
            <a:r>
              <a:rPr lang="en-US" baseline="0" dirty="0" smtClean="0"/>
              <a:t>/</a:t>
            </a:r>
            <a:r>
              <a:rPr lang="en-US" baseline="0" dirty="0" err="1" smtClean="0"/>
              <a:t>yyyy</a:t>
            </a:r>
            <a:r>
              <a:rPr lang="en-US" baseline="0" dirty="0" smtClean="0"/>
              <a:t>, or user will receive a popup message, “Please enter date as mm/</a:t>
            </a:r>
            <a:r>
              <a:rPr lang="en-US" baseline="0" dirty="0" err="1" smtClean="0"/>
              <a:t>dd</a:t>
            </a:r>
            <a:r>
              <a:rPr lang="en-US" baseline="0" dirty="0" smtClean="0"/>
              <a:t>/</a:t>
            </a:r>
            <a:r>
              <a:rPr lang="en-US" baseline="0" dirty="0" err="1" smtClean="0"/>
              <a:t>yyyy</a:t>
            </a:r>
            <a:r>
              <a:rPr lang="en-US" baseline="0" dirty="0" smtClean="0"/>
              <a:t>”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At this point, the patron must pay the balance if there is one. The user selects the [Make Payment] button and accepts cash or credit. A </a:t>
            </a:r>
            <a:r>
              <a:rPr lang="en-US" b="1" baseline="0" dirty="0" smtClean="0"/>
              <a:t>PROCESSING</a:t>
            </a:r>
            <a:r>
              <a:rPr lang="en-US" baseline="0" dirty="0" smtClean="0"/>
              <a:t>… message appears. If the funds are accepted, a </a:t>
            </a:r>
            <a:r>
              <a:rPr lang="en-US" b="1" baseline="0" dirty="0" smtClean="0"/>
              <a:t>TRANSACTION COMPLETED</a:t>
            </a:r>
            <a:r>
              <a:rPr lang="en-US" baseline="0" dirty="0" smtClean="0"/>
              <a:t>  message appears. If the funds are not accepted, a </a:t>
            </a:r>
            <a:r>
              <a:rPr lang="en-US" b="1" baseline="0" dirty="0" smtClean="0"/>
              <a:t>TRANSACTION FAILED</a:t>
            </a:r>
            <a:r>
              <a:rPr lang="en-US" baseline="0" dirty="0" smtClean="0"/>
              <a:t> message appears. Once the transaction is complete, the balance will go to $0, and a message will appear </a:t>
            </a:r>
            <a:r>
              <a:rPr lang="en-US" b="1" baseline="0" dirty="0" smtClean="0"/>
              <a:t>CHECK-OUT COMPLETED</a:t>
            </a:r>
            <a:r>
              <a:rPr lang="en-US" baseline="0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When Check-out</a:t>
            </a:r>
            <a:r>
              <a:rPr lang="en-US" baseline="0" dirty="0" smtClean="0"/>
              <a:t> has been completed, the [Main Menu] and [Print] buttons can be accessed.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[Print] The user has the ability to print this information if requested, or for administrative purposes. If the [Print] button is selected, a </a:t>
            </a:r>
            <a:r>
              <a:rPr lang="en-US" b="1" baseline="0" dirty="0" smtClean="0"/>
              <a:t>PROCESSING PRINT</a:t>
            </a:r>
            <a:r>
              <a:rPr lang="en-US" baseline="0" dirty="0" smtClean="0"/>
              <a:t> </a:t>
            </a:r>
            <a:r>
              <a:rPr lang="en-US" b="1" baseline="0" dirty="0" smtClean="0"/>
              <a:t>JOB</a:t>
            </a:r>
            <a:r>
              <a:rPr lang="en-US" baseline="0" dirty="0" smtClean="0"/>
              <a:t> message will appear. If successful, a </a:t>
            </a:r>
            <a:r>
              <a:rPr lang="en-US" b="1" baseline="0" dirty="0" smtClean="0"/>
              <a:t>PRINTING COMPLETE</a:t>
            </a:r>
            <a:r>
              <a:rPr lang="en-US" baseline="0" dirty="0" smtClean="0"/>
              <a:t> message will appear. If printing failed, a </a:t>
            </a:r>
            <a:r>
              <a:rPr lang="en-US" b="1" baseline="0" dirty="0" smtClean="0"/>
              <a:t>PRINT JOB FAILED</a:t>
            </a:r>
            <a:r>
              <a:rPr lang="en-US" baseline="0" dirty="0" smtClean="0"/>
              <a:t> message will appear.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dirty="0" smtClean="0"/>
              <a:t>[Main Menu] Returns user back to the</a:t>
            </a:r>
            <a:r>
              <a:rPr lang="en-US" baseline="0" dirty="0" smtClean="0"/>
              <a:t> Main Menu.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B1367-964F-426B-B50C-AF96BAA863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12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[Help] If the user needs help, there is a [Help] button explaining the items on this page. 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[Cancel] The user may also select cancel at any time. If [Cancel] is selected, user will receive a notification</a:t>
            </a:r>
          </a:p>
          <a:p>
            <a:r>
              <a:rPr lang="en-US" baseline="0" dirty="0" smtClean="0"/>
              <a:t>Saying “Are you sure?” If yes, go back to Main Menu. If no, return to current page.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[Patron Last Name] must be entered, or a notification message will popup saying “Field cannot be empty”</a:t>
            </a:r>
            <a:br>
              <a:rPr lang="en-US" baseline="0" dirty="0" smtClean="0"/>
            </a:br>
            <a:r>
              <a:rPr lang="en-US" baseline="0" dirty="0" smtClean="0"/>
              <a:t>User will type the name via the keyboard.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[Patron First Name] must be entered, or a notification message will popup saying “Field cannot be empty”</a:t>
            </a:r>
            <a:br>
              <a:rPr lang="en-US" baseline="0" dirty="0" smtClean="0"/>
            </a:br>
            <a:r>
              <a:rPr lang="en-US" baseline="0" dirty="0" smtClean="0"/>
              <a:t>User will type the name via the keyboard.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[How many adults] and/or [How many children] must be entered, even if it 0, otherwise a message will popup saying “ Enter valid option: 0-200” 200 is the maximum occupancy at this hotel.</a:t>
            </a:r>
            <a:br>
              <a:rPr lang="en-US" baseline="0" dirty="0" smtClean="0"/>
            </a:br>
            <a:r>
              <a:rPr lang="en-US" baseline="0" dirty="0" smtClean="0"/>
              <a:t> User can either enter the numbers via the keyboard or select the number via the arrows. Note, both adult AND children cannot be [0]; there must be at least 1 or more occupants or a message will appear </a:t>
            </a:r>
            <a:br>
              <a:rPr lang="en-US" baseline="0" dirty="0" smtClean="0"/>
            </a:br>
            <a:r>
              <a:rPr lang="en-US" baseline="0" dirty="0" smtClean="0"/>
              <a:t> “Occupants cannot be 0”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[How many rooms] must have a valid number of at least 1, otherwise a message will popup saying “Enter a valid room number: 1-150.” There are 150 total rooms at this hotel.</a:t>
            </a:r>
            <a:br>
              <a:rPr lang="en-US" baseline="0" dirty="0" smtClean="0"/>
            </a:br>
            <a:r>
              <a:rPr lang="en-US" baseline="0" dirty="0" smtClean="0"/>
              <a:t>User can either enter the number via the keyboard or select the number via the arrows.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[Room Size] has 5 available options: [1-full], [2-double], [3-queen], [4-king], [5-honeymoon suite]</a:t>
            </a:r>
            <a:br>
              <a:rPr lang="en-US" baseline="0" dirty="0" smtClean="0"/>
            </a:br>
            <a:r>
              <a:rPr lang="en-US" baseline="0" dirty="0" smtClean="0"/>
              <a:t>User must enter a valid option, otherwise a message will appear saying “Please select the room size 1-5”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[Check-in] and [Check-out] dates must be specified, even if they change some time after data entry.</a:t>
            </a:r>
            <a:br>
              <a:rPr lang="en-US" baseline="0" dirty="0" smtClean="0"/>
            </a:br>
            <a:r>
              <a:rPr lang="en-US" baseline="0" dirty="0" smtClean="0"/>
              <a:t>User can either enter a date in the field; it must be mm/</a:t>
            </a:r>
            <a:r>
              <a:rPr lang="en-US" baseline="0" dirty="0" err="1" smtClean="0"/>
              <a:t>dd</a:t>
            </a:r>
            <a:r>
              <a:rPr lang="en-US" baseline="0" dirty="0" smtClean="0"/>
              <a:t>/</a:t>
            </a:r>
            <a:r>
              <a:rPr lang="en-US" baseline="0" dirty="0" err="1" smtClean="0"/>
              <a:t>yyyy</a:t>
            </a:r>
            <a:r>
              <a:rPr lang="en-US" baseline="0" dirty="0" smtClean="0"/>
              <a:t>, otherwise user will receive a popup “Please enter date as mm/</a:t>
            </a:r>
            <a:r>
              <a:rPr lang="en-US" baseline="0" dirty="0" err="1" smtClean="0"/>
              <a:t>dd</a:t>
            </a:r>
            <a:r>
              <a:rPr lang="en-US" baseline="0" dirty="0" smtClean="0"/>
              <a:t>/</a:t>
            </a:r>
            <a:r>
              <a:rPr lang="en-US" baseline="0" dirty="0" err="1" smtClean="0"/>
              <a:t>yyyy</a:t>
            </a:r>
            <a:r>
              <a:rPr lang="en-US" baseline="0" dirty="0" smtClean="0"/>
              <a:t>”</a:t>
            </a:r>
            <a:br>
              <a:rPr lang="en-US" baseline="0" dirty="0" smtClean="0"/>
            </a:br>
            <a:r>
              <a:rPr lang="en-US" baseline="0" dirty="0" smtClean="0"/>
              <a:t>User will also have the option to select a date directly from a calendar popup via the arrows. 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[Credit Card] Once all information has been properly entered, the user will enter the patron’s credit card number to reserve the room.  This is not optional.</a:t>
            </a:r>
            <a:br>
              <a:rPr lang="en-US" baseline="0" dirty="0" smtClean="0"/>
            </a:br>
            <a:r>
              <a:rPr lang="en-US" baseline="0" dirty="0" smtClean="0"/>
              <a:t>To reserve a room, the patron must have a valid credit card. If this information is not entered, a message will appear “Please enter valid credit card to complete reservation” </a:t>
            </a:r>
            <a:br>
              <a:rPr lang="en-US" baseline="0" dirty="0" smtClean="0"/>
            </a:br>
            <a:r>
              <a:rPr lang="en-US" baseline="0" dirty="0" smtClean="0"/>
              <a:t>When the credit card information has been entered, a </a:t>
            </a:r>
            <a:r>
              <a:rPr lang="en-US" b="1" baseline="0" dirty="0" smtClean="0"/>
              <a:t>PROCESSING…</a:t>
            </a:r>
            <a:r>
              <a:rPr lang="en-US" baseline="0" dirty="0" smtClean="0"/>
              <a:t> message will appear. If the credit card is good, a </a:t>
            </a:r>
            <a:r>
              <a:rPr lang="en-US" b="1" baseline="0" dirty="0" smtClean="0"/>
              <a:t>PROCESSING COMPLETED SUCCESFULLY</a:t>
            </a:r>
            <a:r>
              <a:rPr lang="en-US" baseline="0" dirty="0" smtClean="0"/>
              <a:t> message will appear.</a:t>
            </a:r>
            <a:br>
              <a:rPr lang="en-US" baseline="0" dirty="0" smtClean="0"/>
            </a:br>
            <a:r>
              <a:rPr lang="en-US" baseline="0" dirty="0" smtClean="0"/>
              <a:t>The [Reserve] button can be selected at this time.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[Reserve] When the reserve button is selected, a </a:t>
            </a:r>
            <a:r>
              <a:rPr lang="en-US" b="1" i="0" baseline="0" dirty="0" smtClean="0"/>
              <a:t>PROCESSING…</a:t>
            </a:r>
            <a:r>
              <a:rPr lang="en-US" baseline="0" dirty="0" smtClean="0"/>
              <a:t> message will popup. If there are no problems with all the entered data (and no system or technical issues), a </a:t>
            </a:r>
            <a:r>
              <a:rPr lang="en-US" b="1" i="0" baseline="0" dirty="0" smtClean="0"/>
              <a:t>RESERVATION COMPLETED</a:t>
            </a:r>
            <a:r>
              <a:rPr lang="en-US" baseline="0" dirty="0" smtClean="0"/>
              <a:t>  message appears and the [Confirmation Number] is displayed; the confirmation number will be given to the patron. If there are problems in processing, a message will appear saying “</a:t>
            </a:r>
            <a:r>
              <a:rPr lang="en-US" b="1" baseline="0" dirty="0" smtClean="0"/>
              <a:t>PLEASE TRY AGAIN. INFORMATION WAS NOT SAVED!</a:t>
            </a:r>
            <a:r>
              <a:rPr lang="en-US" baseline="0" dirty="0" smtClean="0"/>
              <a:t>” If user continues to have problems (after 5 tries), a message will appear alerting user to switch to Manual Reservation (our paper method) and to contact the manager immediately. 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dirty="0" smtClean="0"/>
              <a:t>When the reservation </a:t>
            </a:r>
            <a:r>
              <a:rPr lang="en-US" baseline="0" dirty="0" smtClean="0"/>
              <a:t>has been completed, the [Main Menu] and [Print] buttons can be accessed. The Main Menu is not accessible until the reservation has been completed, or the Cancel button has been selected.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[Print] </a:t>
            </a:r>
            <a:r>
              <a:rPr lang="en-US" dirty="0" smtClean="0"/>
              <a:t>When reservation</a:t>
            </a:r>
            <a:r>
              <a:rPr lang="en-US" baseline="0" dirty="0" smtClean="0"/>
              <a:t> has been completed, the [Print] button may also be accessed. 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The user has the ability to print this information if requested, or for administrative purposes. If the [Print] button is selected, a </a:t>
            </a:r>
            <a:r>
              <a:rPr lang="en-US" b="1" baseline="0" dirty="0" smtClean="0"/>
              <a:t>PROCESSING PRINT JOB</a:t>
            </a:r>
            <a:r>
              <a:rPr lang="en-US" baseline="0" dirty="0" smtClean="0"/>
              <a:t> message will appear. If successful, a </a:t>
            </a:r>
            <a:r>
              <a:rPr lang="en-US" b="1" baseline="0" dirty="0" smtClean="0"/>
              <a:t>PRINTING COMPLETE</a:t>
            </a:r>
            <a:r>
              <a:rPr lang="en-US" baseline="0" dirty="0" smtClean="0"/>
              <a:t> message will appear. If printing failed, a </a:t>
            </a:r>
            <a:r>
              <a:rPr lang="en-US" b="1" baseline="0" dirty="0" smtClean="0"/>
              <a:t>PRINT JOB FAILED</a:t>
            </a:r>
            <a:r>
              <a:rPr lang="en-US" baseline="0" dirty="0" smtClean="0"/>
              <a:t> message will appear.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dirty="0" smtClean="0"/>
              <a:t>[Main Menu] Returns user back to the</a:t>
            </a:r>
            <a:r>
              <a:rPr lang="en-US" baseline="0" dirty="0" smtClean="0"/>
              <a:t> Main Menu.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It is important to note that this area can also be used to update information, such as if [Check-in Date], [Check-out Date], occupants, Credit Card reserve information, or [Room Number] changes, etc.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B1367-964F-426B-B50C-AF96BAA863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12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attached</a:t>
            </a:r>
            <a:r>
              <a:rPr lang="en-US" baseline="0" dirty="0" smtClean="0"/>
              <a:t> for Visio diagram.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B1367-964F-426B-B50C-AF96BAA863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12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9C88-6CDC-48FA-9F4C-EF8ABAFEC7EB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3D33-3EB6-45B4-B26A-5C87058E9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70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9C88-6CDC-48FA-9F4C-EF8ABAFEC7EB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3D33-3EB6-45B4-B26A-5C87058E9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95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9C88-6CDC-48FA-9F4C-EF8ABAFEC7EB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3D33-3EB6-45B4-B26A-5C87058E9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5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9C88-6CDC-48FA-9F4C-EF8ABAFEC7EB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3D33-3EB6-45B4-B26A-5C87058E9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2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9C88-6CDC-48FA-9F4C-EF8ABAFEC7EB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3D33-3EB6-45B4-B26A-5C87058E9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30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9C88-6CDC-48FA-9F4C-EF8ABAFEC7EB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3D33-3EB6-45B4-B26A-5C87058E9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80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9C88-6CDC-48FA-9F4C-EF8ABAFEC7EB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3D33-3EB6-45B4-B26A-5C87058E9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38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9C88-6CDC-48FA-9F4C-EF8ABAFEC7EB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3D33-3EB6-45B4-B26A-5C87058E9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00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9C88-6CDC-48FA-9F4C-EF8ABAFEC7EB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3D33-3EB6-45B4-B26A-5C87058E9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1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9C88-6CDC-48FA-9F4C-EF8ABAFEC7EB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3D33-3EB6-45B4-B26A-5C87058E9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00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9C88-6CDC-48FA-9F4C-EF8ABAFEC7EB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3D33-3EB6-45B4-B26A-5C87058E9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23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89C88-6CDC-48FA-9F4C-EF8ABAFEC7EB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73D33-3EB6-45B4-B26A-5C87058E9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1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12.wmf"/><Relationship Id="rId3" Type="http://schemas.openxmlformats.org/officeDocument/2006/relationships/control" Target="../activeX/activeX3.xml"/><Relationship Id="rId7" Type="http://schemas.openxmlformats.org/officeDocument/2006/relationships/control" Target="../activeX/activeX7.xml"/><Relationship Id="rId12" Type="http://schemas.openxmlformats.org/officeDocument/2006/relationships/image" Target="../media/image11.wmf"/><Relationship Id="rId2" Type="http://schemas.openxmlformats.org/officeDocument/2006/relationships/control" Target="../activeX/activeX2.xml"/><Relationship Id="rId16" Type="http://schemas.openxmlformats.org/officeDocument/2006/relationships/image" Target="../media/image15.wmf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6.xml"/><Relationship Id="rId11" Type="http://schemas.openxmlformats.org/officeDocument/2006/relationships/image" Target="../media/image10.wmf"/><Relationship Id="rId5" Type="http://schemas.openxmlformats.org/officeDocument/2006/relationships/control" Target="../activeX/activeX5.xml"/><Relationship Id="rId15" Type="http://schemas.openxmlformats.org/officeDocument/2006/relationships/image" Target="../media/image14.wmf"/><Relationship Id="rId10" Type="http://schemas.openxmlformats.org/officeDocument/2006/relationships/image" Target="../media/image2.png"/><Relationship Id="rId4" Type="http://schemas.openxmlformats.org/officeDocument/2006/relationships/control" Target="../activeX/activeX4.xml"/><Relationship Id="rId9" Type="http://schemas.openxmlformats.org/officeDocument/2006/relationships/notesSlide" Target="../notesSlides/notesSlide2.xml"/><Relationship Id="rId14" Type="http://schemas.openxmlformats.org/officeDocument/2006/relationships/image" Target="../media/image1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14.xml"/><Relationship Id="rId13" Type="http://schemas.openxmlformats.org/officeDocument/2006/relationships/control" Target="../activeX/activeX19.xml"/><Relationship Id="rId18" Type="http://schemas.openxmlformats.org/officeDocument/2006/relationships/control" Target="../activeX/activeX24.xml"/><Relationship Id="rId26" Type="http://schemas.openxmlformats.org/officeDocument/2006/relationships/control" Target="../activeX/activeX32.xml"/><Relationship Id="rId39" Type="http://schemas.openxmlformats.org/officeDocument/2006/relationships/image" Target="../media/image36.wmf"/><Relationship Id="rId3" Type="http://schemas.openxmlformats.org/officeDocument/2006/relationships/control" Target="../activeX/activeX9.xml"/><Relationship Id="rId21" Type="http://schemas.openxmlformats.org/officeDocument/2006/relationships/control" Target="../activeX/activeX27.xml"/><Relationship Id="rId34" Type="http://schemas.openxmlformats.org/officeDocument/2006/relationships/image" Target="../media/image31.wmf"/><Relationship Id="rId7" Type="http://schemas.openxmlformats.org/officeDocument/2006/relationships/control" Target="../activeX/activeX13.xml"/><Relationship Id="rId12" Type="http://schemas.openxmlformats.org/officeDocument/2006/relationships/control" Target="../activeX/activeX18.xml"/><Relationship Id="rId17" Type="http://schemas.openxmlformats.org/officeDocument/2006/relationships/control" Target="../activeX/activeX23.xml"/><Relationship Id="rId25" Type="http://schemas.openxmlformats.org/officeDocument/2006/relationships/control" Target="../activeX/activeX31.xml"/><Relationship Id="rId33" Type="http://schemas.openxmlformats.org/officeDocument/2006/relationships/image" Target="../media/image30.wmf"/><Relationship Id="rId38" Type="http://schemas.openxmlformats.org/officeDocument/2006/relationships/image" Target="../media/image35.wmf"/><Relationship Id="rId2" Type="http://schemas.openxmlformats.org/officeDocument/2006/relationships/control" Target="../activeX/activeX8.xml"/><Relationship Id="rId16" Type="http://schemas.openxmlformats.org/officeDocument/2006/relationships/control" Target="../activeX/activeX22.xml"/><Relationship Id="rId20" Type="http://schemas.openxmlformats.org/officeDocument/2006/relationships/control" Target="../activeX/activeX26.xml"/><Relationship Id="rId29" Type="http://schemas.openxmlformats.org/officeDocument/2006/relationships/image" Target="../media/image2.png"/><Relationship Id="rId41" Type="http://schemas.openxmlformats.org/officeDocument/2006/relationships/image" Target="../media/image38.wmf"/><Relationship Id="rId1" Type="http://schemas.openxmlformats.org/officeDocument/2006/relationships/vmlDrawing" Target="../drawings/vmlDrawing3.vml"/><Relationship Id="rId6" Type="http://schemas.openxmlformats.org/officeDocument/2006/relationships/control" Target="../activeX/activeX12.xml"/><Relationship Id="rId11" Type="http://schemas.openxmlformats.org/officeDocument/2006/relationships/control" Target="../activeX/activeX17.xml"/><Relationship Id="rId24" Type="http://schemas.openxmlformats.org/officeDocument/2006/relationships/control" Target="../activeX/activeX30.xml"/><Relationship Id="rId32" Type="http://schemas.openxmlformats.org/officeDocument/2006/relationships/image" Target="../media/image29.wmf"/><Relationship Id="rId37" Type="http://schemas.openxmlformats.org/officeDocument/2006/relationships/image" Target="../media/image34.wmf"/><Relationship Id="rId40" Type="http://schemas.openxmlformats.org/officeDocument/2006/relationships/image" Target="../media/image37.wmf"/><Relationship Id="rId5" Type="http://schemas.openxmlformats.org/officeDocument/2006/relationships/control" Target="../activeX/activeX11.xml"/><Relationship Id="rId15" Type="http://schemas.openxmlformats.org/officeDocument/2006/relationships/control" Target="../activeX/activeX21.xml"/><Relationship Id="rId23" Type="http://schemas.openxmlformats.org/officeDocument/2006/relationships/control" Target="../activeX/activeX29.xml"/><Relationship Id="rId28" Type="http://schemas.openxmlformats.org/officeDocument/2006/relationships/notesSlide" Target="../notesSlides/notesSlide3.xml"/><Relationship Id="rId36" Type="http://schemas.openxmlformats.org/officeDocument/2006/relationships/image" Target="../media/image33.wmf"/><Relationship Id="rId10" Type="http://schemas.openxmlformats.org/officeDocument/2006/relationships/control" Target="../activeX/activeX16.xml"/><Relationship Id="rId19" Type="http://schemas.openxmlformats.org/officeDocument/2006/relationships/control" Target="../activeX/activeX25.xml"/><Relationship Id="rId31" Type="http://schemas.openxmlformats.org/officeDocument/2006/relationships/image" Target="../media/image28.wmf"/><Relationship Id="rId4" Type="http://schemas.openxmlformats.org/officeDocument/2006/relationships/control" Target="../activeX/activeX10.xml"/><Relationship Id="rId9" Type="http://schemas.openxmlformats.org/officeDocument/2006/relationships/control" Target="../activeX/activeX15.xml"/><Relationship Id="rId14" Type="http://schemas.openxmlformats.org/officeDocument/2006/relationships/control" Target="../activeX/activeX20.xml"/><Relationship Id="rId22" Type="http://schemas.openxmlformats.org/officeDocument/2006/relationships/control" Target="../activeX/activeX28.xml"/><Relationship Id="rId27" Type="http://schemas.openxmlformats.org/officeDocument/2006/relationships/slideLayout" Target="../slideLayouts/slideLayout1.xml"/><Relationship Id="rId30" Type="http://schemas.openxmlformats.org/officeDocument/2006/relationships/image" Target="../media/image27.jpeg"/><Relationship Id="rId35" Type="http://schemas.openxmlformats.org/officeDocument/2006/relationships/image" Target="../media/image3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39.xml"/><Relationship Id="rId13" Type="http://schemas.openxmlformats.org/officeDocument/2006/relationships/control" Target="../activeX/activeX44.xml"/><Relationship Id="rId18" Type="http://schemas.openxmlformats.org/officeDocument/2006/relationships/image" Target="../media/image2.png"/><Relationship Id="rId26" Type="http://schemas.openxmlformats.org/officeDocument/2006/relationships/image" Target="../media/image50.wmf"/><Relationship Id="rId3" Type="http://schemas.openxmlformats.org/officeDocument/2006/relationships/control" Target="../activeX/activeX34.xml"/><Relationship Id="rId21" Type="http://schemas.openxmlformats.org/officeDocument/2006/relationships/image" Target="../media/image29.wmf"/><Relationship Id="rId7" Type="http://schemas.openxmlformats.org/officeDocument/2006/relationships/control" Target="../activeX/activeX38.xml"/><Relationship Id="rId12" Type="http://schemas.openxmlformats.org/officeDocument/2006/relationships/control" Target="../activeX/activeX43.xml"/><Relationship Id="rId17" Type="http://schemas.openxmlformats.org/officeDocument/2006/relationships/notesSlide" Target="../notesSlides/notesSlide4.xml"/><Relationship Id="rId25" Type="http://schemas.openxmlformats.org/officeDocument/2006/relationships/image" Target="../media/image49.wmf"/><Relationship Id="rId2" Type="http://schemas.openxmlformats.org/officeDocument/2006/relationships/control" Target="../activeX/activeX33.xml"/><Relationship Id="rId16" Type="http://schemas.openxmlformats.org/officeDocument/2006/relationships/slideLayout" Target="../slideLayouts/slideLayout1.xml"/><Relationship Id="rId20" Type="http://schemas.openxmlformats.org/officeDocument/2006/relationships/image" Target="../media/image46.wmf"/><Relationship Id="rId1" Type="http://schemas.openxmlformats.org/officeDocument/2006/relationships/vmlDrawing" Target="../drawings/vmlDrawing4.vml"/><Relationship Id="rId6" Type="http://schemas.openxmlformats.org/officeDocument/2006/relationships/control" Target="../activeX/activeX37.xml"/><Relationship Id="rId11" Type="http://schemas.openxmlformats.org/officeDocument/2006/relationships/control" Target="../activeX/activeX42.xml"/><Relationship Id="rId24" Type="http://schemas.openxmlformats.org/officeDocument/2006/relationships/image" Target="../media/image48.wmf"/><Relationship Id="rId5" Type="http://schemas.openxmlformats.org/officeDocument/2006/relationships/control" Target="../activeX/activeX36.xml"/><Relationship Id="rId15" Type="http://schemas.openxmlformats.org/officeDocument/2006/relationships/control" Target="../activeX/activeX46.xml"/><Relationship Id="rId23" Type="http://schemas.openxmlformats.org/officeDocument/2006/relationships/image" Target="../media/image47.wmf"/><Relationship Id="rId28" Type="http://schemas.openxmlformats.org/officeDocument/2006/relationships/image" Target="../media/image52.wmf"/><Relationship Id="rId10" Type="http://schemas.openxmlformats.org/officeDocument/2006/relationships/control" Target="../activeX/activeX41.xml"/><Relationship Id="rId19" Type="http://schemas.openxmlformats.org/officeDocument/2006/relationships/image" Target="../media/image27.jpeg"/><Relationship Id="rId4" Type="http://schemas.openxmlformats.org/officeDocument/2006/relationships/control" Target="../activeX/activeX35.xml"/><Relationship Id="rId9" Type="http://schemas.openxmlformats.org/officeDocument/2006/relationships/control" Target="../activeX/activeX40.xml"/><Relationship Id="rId14" Type="http://schemas.openxmlformats.org/officeDocument/2006/relationships/control" Target="../activeX/activeX45.xml"/><Relationship Id="rId22" Type="http://schemas.openxmlformats.org/officeDocument/2006/relationships/image" Target="../media/image30.wmf"/><Relationship Id="rId27" Type="http://schemas.openxmlformats.org/officeDocument/2006/relationships/image" Target="../media/image5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53.xml"/><Relationship Id="rId13" Type="http://schemas.openxmlformats.org/officeDocument/2006/relationships/control" Target="../activeX/activeX58.xml"/><Relationship Id="rId18" Type="http://schemas.openxmlformats.org/officeDocument/2006/relationships/control" Target="../activeX/activeX63.xml"/><Relationship Id="rId26" Type="http://schemas.openxmlformats.org/officeDocument/2006/relationships/slideLayout" Target="../slideLayouts/slideLayout1.xml"/><Relationship Id="rId3" Type="http://schemas.openxmlformats.org/officeDocument/2006/relationships/control" Target="../activeX/activeX48.xml"/><Relationship Id="rId21" Type="http://schemas.openxmlformats.org/officeDocument/2006/relationships/control" Target="../activeX/activeX66.xml"/><Relationship Id="rId34" Type="http://schemas.openxmlformats.org/officeDocument/2006/relationships/image" Target="../media/image64.wmf"/><Relationship Id="rId7" Type="http://schemas.openxmlformats.org/officeDocument/2006/relationships/control" Target="../activeX/activeX52.xml"/><Relationship Id="rId12" Type="http://schemas.openxmlformats.org/officeDocument/2006/relationships/control" Target="../activeX/activeX57.xml"/><Relationship Id="rId17" Type="http://schemas.openxmlformats.org/officeDocument/2006/relationships/control" Target="../activeX/activeX62.xml"/><Relationship Id="rId25" Type="http://schemas.openxmlformats.org/officeDocument/2006/relationships/control" Target="../activeX/activeX70.xml"/><Relationship Id="rId33" Type="http://schemas.openxmlformats.org/officeDocument/2006/relationships/image" Target="../media/image63.wmf"/><Relationship Id="rId38" Type="http://schemas.openxmlformats.org/officeDocument/2006/relationships/image" Target="../media/image68.wmf"/><Relationship Id="rId2" Type="http://schemas.openxmlformats.org/officeDocument/2006/relationships/control" Target="../activeX/activeX47.xml"/><Relationship Id="rId16" Type="http://schemas.openxmlformats.org/officeDocument/2006/relationships/control" Target="../activeX/activeX61.xml"/><Relationship Id="rId20" Type="http://schemas.openxmlformats.org/officeDocument/2006/relationships/control" Target="../activeX/activeX65.xml"/><Relationship Id="rId29" Type="http://schemas.openxmlformats.org/officeDocument/2006/relationships/image" Target="../media/image61.wmf"/><Relationship Id="rId1" Type="http://schemas.openxmlformats.org/officeDocument/2006/relationships/vmlDrawing" Target="../drawings/vmlDrawing5.vml"/><Relationship Id="rId6" Type="http://schemas.openxmlformats.org/officeDocument/2006/relationships/control" Target="../activeX/activeX51.xml"/><Relationship Id="rId11" Type="http://schemas.openxmlformats.org/officeDocument/2006/relationships/control" Target="../activeX/activeX56.xml"/><Relationship Id="rId24" Type="http://schemas.openxmlformats.org/officeDocument/2006/relationships/control" Target="../activeX/activeX69.xml"/><Relationship Id="rId32" Type="http://schemas.openxmlformats.org/officeDocument/2006/relationships/image" Target="../media/image62.wmf"/><Relationship Id="rId37" Type="http://schemas.openxmlformats.org/officeDocument/2006/relationships/image" Target="../media/image67.wmf"/><Relationship Id="rId5" Type="http://schemas.openxmlformats.org/officeDocument/2006/relationships/control" Target="../activeX/activeX50.xml"/><Relationship Id="rId15" Type="http://schemas.openxmlformats.org/officeDocument/2006/relationships/control" Target="../activeX/activeX60.xml"/><Relationship Id="rId23" Type="http://schemas.openxmlformats.org/officeDocument/2006/relationships/control" Target="../activeX/activeX68.xml"/><Relationship Id="rId28" Type="http://schemas.openxmlformats.org/officeDocument/2006/relationships/image" Target="../media/image2.png"/><Relationship Id="rId36" Type="http://schemas.openxmlformats.org/officeDocument/2006/relationships/image" Target="../media/image66.wmf"/><Relationship Id="rId10" Type="http://schemas.openxmlformats.org/officeDocument/2006/relationships/control" Target="../activeX/activeX55.xml"/><Relationship Id="rId19" Type="http://schemas.openxmlformats.org/officeDocument/2006/relationships/control" Target="../activeX/activeX64.xml"/><Relationship Id="rId31" Type="http://schemas.openxmlformats.org/officeDocument/2006/relationships/image" Target="../media/image30.wmf"/><Relationship Id="rId4" Type="http://schemas.openxmlformats.org/officeDocument/2006/relationships/control" Target="../activeX/activeX49.xml"/><Relationship Id="rId9" Type="http://schemas.openxmlformats.org/officeDocument/2006/relationships/control" Target="../activeX/activeX54.xml"/><Relationship Id="rId14" Type="http://schemas.openxmlformats.org/officeDocument/2006/relationships/control" Target="../activeX/activeX59.xml"/><Relationship Id="rId22" Type="http://schemas.openxmlformats.org/officeDocument/2006/relationships/control" Target="../activeX/activeX67.xml"/><Relationship Id="rId27" Type="http://schemas.openxmlformats.org/officeDocument/2006/relationships/notesSlide" Target="../notesSlides/notesSlide5.xml"/><Relationship Id="rId30" Type="http://schemas.openxmlformats.org/officeDocument/2006/relationships/image" Target="../media/image29.wmf"/><Relationship Id="rId35" Type="http://schemas.openxmlformats.org/officeDocument/2006/relationships/image" Target="../media/image6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0668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Luxury Hotel Software System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133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Enter Password</a:t>
            </a:r>
            <a:endParaRPr lang="en-US" dirty="0">
              <a:solidFill>
                <a:srgbClr val="FFFF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23" name="ComboBox9" r:id="rId2" imgW="2286000" imgH="380880"/>
        </mc:Choice>
        <mc:Fallback>
          <p:control name="ComboBox9" r:id="rId2" imgW="2286000" imgH="380880">
            <p:pic>
              <p:nvPicPr>
                <p:cNvPr id="0" name="ComboBox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81400" y="2819400"/>
                  <a:ext cx="22860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7404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0668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Luxury Hotel Software System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5845" y="1066800"/>
            <a:ext cx="6400800" cy="762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[ Main Menu ]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49267" y="2471189"/>
            <a:ext cx="822036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</a:rPr>
              <a:t>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257800" y="2491509"/>
            <a:ext cx="822036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</a:rPr>
              <a:t>3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399482" y="2482734"/>
            <a:ext cx="822036" cy="738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</a:rPr>
              <a:t>4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200400" y="4572000"/>
            <a:ext cx="2590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FF00"/>
                </a:solidFill>
              </a:rPr>
              <a:t>[ Enter Option ]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048000" y="2471189"/>
            <a:ext cx="822036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</a:rPr>
              <a:t>2</a:t>
            </a:r>
            <a:endParaRPr lang="en-US" dirty="0">
              <a:solidFill>
                <a:srgbClr val="FFFF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8" name="ComboBox9" r:id="rId2" imgW="2286000" imgH="380880"/>
        </mc:Choice>
        <mc:Fallback>
          <p:control name="ComboBox9" r:id="rId2" imgW="2286000" imgH="380880">
            <p:pic>
              <p:nvPicPr>
                <p:cNvPr id="0" name="ComboBox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" y="2133600"/>
                  <a:ext cx="19050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9" name="ComboBox1" r:id="rId3" imgW="2286000" imgH="380880"/>
        </mc:Choice>
        <mc:Fallback>
          <p:control name="ComboBox1" r:id="rId3" imgW="2286000" imgH="380880">
            <p:pic>
              <p:nvPicPr>
                <p:cNvPr id="0" name="Combo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24400" y="2133600"/>
                  <a:ext cx="19050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60" name="ComboBox2" r:id="rId4" imgW="2286000" imgH="380880"/>
        </mc:Choice>
        <mc:Fallback>
          <p:control name="ComboBox2" r:id="rId4" imgW="2286000" imgH="380880">
            <p:pic>
              <p:nvPicPr>
                <p:cNvPr id="0" name="Combo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0" y="2133600"/>
                  <a:ext cx="19050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61" name="ComboBox4" r:id="rId5" imgW="2286000" imgH="380880"/>
        </mc:Choice>
        <mc:Fallback>
          <p:control name="ComboBox4" r:id="rId5" imgW="2286000" imgH="380880">
            <p:pic>
              <p:nvPicPr>
                <p:cNvPr id="0" name="Combo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8600" y="6400800"/>
                  <a:ext cx="7620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62" name="ComboBox5" r:id="rId6" imgW="2286000" imgH="380880"/>
        </mc:Choice>
        <mc:Fallback>
          <p:control name="ComboBox5" r:id="rId6" imgW="2286000" imgH="380880">
            <p:pic>
              <p:nvPicPr>
                <p:cNvPr id="0" name="ComboBox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90800" y="2133600"/>
                  <a:ext cx="19050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63" name="ComboBox3" r:id="rId7" imgW="2286000" imgH="380880"/>
        </mc:Choice>
        <mc:Fallback>
          <p:control name="ComboBox3" r:id="rId7" imgW="2286000" imgH="380880">
            <p:pic>
              <p:nvPicPr>
                <p:cNvPr id="0" name="Combo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14800" y="5029200"/>
                  <a:ext cx="762000" cy="533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87616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0668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Luxury Hotel Software System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5845" y="1066800"/>
            <a:ext cx="6400800" cy="762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[ Check-in Menu ]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28600" y="2169160"/>
            <a:ext cx="2590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FF00"/>
                </a:solidFill>
              </a:rPr>
              <a:t>Patron Last Name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28600" y="2971800"/>
            <a:ext cx="2590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FF00"/>
                </a:solidFill>
              </a:rPr>
              <a:t>Patron First Name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28600" y="3924300"/>
            <a:ext cx="2590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FF00"/>
                </a:solidFill>
              </a:rPr>
              <a:t>How many adults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04800" y="4780280"/>
            <a:ext cx="2590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FF00"/>
                </a:solidFill>
              </a:rPr>
              <a:t>How many children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2971800" y="2169160"/>
            <a:ext cx="2590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FF00"/>
                </a:solidFill>
              </a:rPr>
              <a:t>How many rooms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6172200" y="2159000"/>
            <a:ext cx="2590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FF00"/>
                </a:solidFill>
              </a:rPr>
              <a:t>Check-in Date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6248400" y="2987040"/>
            <a:ext cx="2590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FF00"/>
                </a:solidFill>
              </a:rPr>
              <a:t>Check-out Date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3276600" y="298704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FF00"/>
                </a:solidFill>
              </a:rPr>
              <a:t>Room Size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3276600" y="39243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FF00"/>
                </a:solidFill>
              </a:rPr>
              <a:t>Room Number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6464300" y="4226560"/>
            <a:ext cx="2159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FF00"/>
                </a:solidFill>
              </a:rPr>
              <a:t>Balance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3200400" y="4648200"/>
            <a:ext cx="2362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FF00"/>
                </a:solidFill>
              </a:rPr>
              <a:t>Scan Passport/License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6176" name="Picture 32" descr="http://ts3.mm.bing.net/th?id=HN.607990987758831624&amp;w=272&amp;h=187&amp;c=7&amp;rs=1&amp;pid=1.7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680" y="5008880"/>
            <a:ext cx="1772920" cy="121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6181" name="ComboBox4" r:id="rId2" imgW="2286000" imgH="380880"/>
        </mc:Choice>
        <mc:Fallback>
          <p:control name="ComboBox4" r:id="rId2" imgW="2286000" imgH="380880">
            <p:pic>
              <p:nvPicPr>
                <p:cNvPr id="0" name="Combo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8600" y="6400800"/>
                  <a:ext cx="7620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82" name="ComboBox1" r:id="rId3" imgW="2286000" imgH="380880"/>
        </mc:Choice>
        <mc:Fallback>
          <p:control name="ComboBox1" r:id="rId3" imgW="2286000" imgH="380880">
            <p:pic>
              <p:nvPicPr>
                <p:cNvPr id="0" name="Combo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9600" y="2514600"/>
                  <a:ext cx="18288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83" name="ComboBox2" r:id="rId4" imgW="2286000" imgH="380880"/>
        </mc:Choice>
        <mc:Fallback>
          <p:control name="ComboBox2" r:id="rId4" imgW="2286000" imgH="380880">
            <p:pic>
              <p:nvPicPr>
                <p:cNvPr id="0" name="Combo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9600" y="3352800"/>
                  <a:ext cx="18288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84" name="ComboBox5" r:id="rId5" imgW="2286000" imgH="380880"/>
        </mc:Choice>
        <mc:Fallback>
          <p:control name="ComboBox5" r:id="rId5" imgW="2286000" imgH="380880">
            <p:pic>
              <p:nvPicPr>
                <p:cNvPr id="0" name="ComboBox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9600" y="4267200"/>
                  <a:ext cx="18288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85" name="ComboBox3" r:id="rId6" imgW="2286000" imgH="380880"/>
        </mc:Choice>
        <mc:Fallback>
          <p:control name="ComboBox3" r:id="rId6" imgW="2286000" imgH="380880">
            <p:pic>
              <p:nvPicPr>
                <p:cNvPr id="0" name="Combo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9600" y="5105400"/>
                  <a:ext cx="18288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86" name="ScrollBar1" r:id="rId7" imgW="533520" imgH="533520"/>
        </mc:Choice>
        <mc:Fallback>
          <p:control name="ScrollBar1" r:id="rId7" imgW="533520" imgH="533520">
            <p:pic>
              <p:nvPicPr>
                <p:cNvPr id="0" name="ScrollBa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38400" y="5105400"/>
                  <a:ext cx="3048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87" name="ScrollBar2" r:id="rId8" imgW="533520" imgH="533520"/>
        </mc:Choice>
        <mc:Fallback>
          <p:control name="ScrollBar2" r:id="rId8" imgW="533520" imgH="533520">
            <p:pic>
              <p:nvPicPr>
                <p:cNvPr id="0" name="ScrollBar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38400" y="4267200"/>
                  <a:ext cx="3048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88" name="ComboBox6" r:id="rId9" imgW="2286000" imgH="380880"/>
        </mc:Choice>
        <mc:Fallback>
          <p:control name="ComboBox6" r:id="rId9" imgW="2286000" imgH="380880">
            <p:pic>
              <p:nvPicPr>
                <p:cNvPr id="0" name="ComboBox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52800" y="2514600"/>
                  <a:ext cx="18288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89" name="ScrollBar3" r:id="rId10" imgW="533520" imgH="533520"/>
        </mc:Choice>
        <mc:Fallback>
          <p:control name="ScrollBar3" r:id="rId10" imgW="533520" imgH="533520">
            <p:pic>
              <p:nvPicPr>
                <p:cNvPr id="0" name="ScrollBar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1600" y="2514600"/>
                  <a:ext cx="3048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90" name="ComboBox7" r:id="rId11" imgW="2286000" imgH="380880"/>
        </mc:Choice>
        <mc:Fallback>
          <p:control name="ComboBox7" r:id="rId11" imgW="2286000" imgH="380880">
            <p:pic>
              <p:nvPicPr>
                <p:cNvPr id="0" name="ComboBox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77000" y="2514600"/>
                  <a:ext cx="18288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91" name="ScrollBar4" r:id="rId12" imgW="533520" imgH="533520"/>
        </mc:Choice>
        <mc:Fallback>
          <p:control name="ScrollBar4" r:id="rId12" imgW="533520" imgH="533520">
            <p:pic>
              <p:nvPicPr>
                <p:cNvPr id="0" name="ScrollBar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05800" y="2514600"/>
                  <a:ext cx="3048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92" name="ComboBox8" r:id="rId13" imgW="2286000" imgH="380880"/>
        </mc:Choice>
        <mc:Fallback>
          <p:control name="ComboBox8" r:id="rId13" imgW="2286000" imgH="380880">
            <p:pic>
              <p:nvPicPr>
                <p:cNvPr id="0" name="ComboBox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77000" y="3352800"/>
                  <a:ext cx="18288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93" name="ScrollBar5" r:id="rId14" imgW="533520" imgH="533520"/>
        </mc:Choice>
        <mc:Fallback>
          <p:control name="ScrollBar5" r:id="rId14" imgW="533520" imgH="533520">
            <p:pic>
              <p:nvPicPr>
                <p:cNvPr id="0" name="ScrollBar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05800" y="3352800"/>
                  <a:ext cx="3048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94" name="ComboBox9" r:id="rId15" imgW="2286000" imgH="380880"/>
        </mc:Choice>
        <mc:Fallback>
          <p:control name="ComboBox9" r:id="rId15" imgW="2286000" imgH="380880">
            <p:pic>
              <p:nvPicPr>
                <p:cNvPr id="0" name="ComboBox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52800" y="3352800"/>
                  <a:ext cx="18288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95" name="ScrollBar6" r:id="rId16" imgW="533520" imgH="533520"/>
        </mc:Choice>
        <mc:Fallback>
          <p:control name="ScrollBar6" r:id="rId16" imgW="533520" imgH="533520">
            <p:pic>
              <p:nvPicPr>
                <p:cNvPr id="0" name="ScrollBar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1600" y="3352800"/>
                  <a:ext cx="3048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96" name="ComboBox10" r:id="rId17" imgW="2286000" imgH="380880"/>
        </mc:Choice>
        <mc:Fallback>
          <p:control name="ComboBox10" r:id="rId17" imgW="2286000" imgH="380880">
            <p:pic>
              <p:nvPicPr>
                <p:cNvPr id="0" name="ComboBox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52800" y="4267200"/>
                  <a:ext cx="18288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97" name="ScrollBar7" r:id="rId18" imgW="533520" imgH="533520"/>
        </mc:Choice>
        <mc:Fallback>
          <p:control name="ScrollBar7" r:id="rId18" imgW="533520" imgH="533520">
            <p:pic>
              <p:nvPicPr>
                <p:cNvPr id="0" name="ScrollBar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1600" y="4267200"/>
                  <a:ext cx="3048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98" name="ComboBox11" r:id="rId19" imgW="2286000" imgH="380880"/>
        </mc:Choice>
        <mc:Fallback>
          <p:control name="ComboBox11" r:id="rId19" imgW="2286000" imgH="380880">
            <p:pic>
              <p:nvPicPr>
                <p:cNvPr id="0" name="ComboBox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24600" y="4648200"/>
                  <a:ext cx="2438400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99" name="ComboBox12" r:id="rId20" imgW="2286000" imgH="380880"/>
        </mc:Choice>
        <mc:Fallback>
          <p:control name="ComboBox12" r:id="rId20" imgW="2286000" imgH="380880">
            <p:pic>
              <p:nvPicPr>
                <p:cNvPr id="0" name="ComboBox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96000" y="5562600"/>
                  <a:ext cx="9144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200" name="ComboBox14" r:id="rId21" imgW="2286000" imgH="380880"/>
        </mc:Choice>
        <mc:Fallback>
          <p:control name="ComboBox14" r:id="rId21" imgW="2286000" imgH="380880">
            <p:pic>
              <p:nvPicPr>
                <p:cNvPr id="0" name="ComboBox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77200" y="5562600"/>
                  <a:ext cx="9144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201" name="ComboBox16" r:id="rId22" imgW="2286000" imgH="380880"/>
        </mc:Choice>
        <mc:Fallback>
          <p:control name="ComboBox16" r:id="rId22" imgW="2286000" imgH="380880">
            <p:pic>
              <p:nvPicPr>
                <p:cNvPr id="0" name="ComboBox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86200" y="6248400"/>
                  <a:ext cx="9144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202" name="ComboBox15" r:id="rId23" imgW="2286000" imgH="380880"/>
        </mc:Choice>
        <mc:Fallback>
          <p:control name="ComboBox15" r:id="rId23" imgW="2286000" imgH="380880">
            <p:pic>
              <p:nvPicPr>
                <p:cNvPr id="0" name="ComboBox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19800" y="5562600"/>
                  <a:ext cx="990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203" name="ComboBox17" r:id="rId24" imgW="2286000" imgH="380880"/>
        </mc:Choice>
        <mc:Fallback>
          <p:control name="ComboBox17" r:id="rId24" imgW="2286000" imgH="380880">
            <p:pic>
              <p:nvPicPr>
                <p:cNvPr id="0" name="ComboBox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19800" y="6019800"/>
                  <a:ext cx="14478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204" name="ComboBox18" r:id="rId25" imgW="2286000" imgH="380880"/>
        </mc:Choice>
        <mc:Fallback>
          <p:control name="ComboBox18" r:id="rId25" imgW="2286000" imgH="380880">
            <p:pic>
              <p:nvPicPr>
                <p:cNvPr id="0" name="ComboBox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43800" y="6019800"/>
                  <a:ext cx="14478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205" name="ComboBox19" r:id="rId26" imgW="2286000" imgH="380880"/>
        </mc:Choice>
        <mc:Fallback>
          <p:control name="ComboBox19" r:id="rId26" imgW="2286000" imgH="380880">
            <p:pic>
              <p:nvPicPr>
                <p:cNvPr id="0" name="ComboBox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86600" y="5562600"/>
                  <a:ext cx="9144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3793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0668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Luxury Hotel Software System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5845" y="1066800"/>
            <a:ext cx="6400800" cy="762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[ Check-out Patron Menu ]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28600" y="2169160"/>
            <a:ext cx="2590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FF00"/>
                </a:solidFill>
              </a:rPr>
              <a:t>Patron Last Name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28600" y="2971800"/>
            <a:ext cx="2590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FF00"/>
                </a:solidFill>
              </a:rPr>
              <a:t>Patron First Name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6096000" y="2150291"/>
            <a:ext cx="2590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FF00"/>
                </a:solidFill>
              </a:rPr>
              <a:t>Check-in Date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6172200" y="2987040"/>
            <a:ext cx="2590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FF00"/>
                </a:solidFill>
              </a:rPr>
              <a:t>Check-out Date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3162300" y="2147751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FF00"/>
                </a:solidFill>
              </a:rPr>
              <a:t>Room Number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6464300" y="4226560"/>
            <a:ext cx="2159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FF00"/>
                </a:solidFill>
              </a:rPr>
              <a:t>Balance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3124200" y="4648200"/>
            <a:ext cx="2362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FF00"/>
                </a:solidFill>
              </a:rPr>
              <a:t>Passport/License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6176" name="Picture 32" descr="http://ts3.mm.bing.net/th?id=HN.607990987758831624&amp;w=272&amp;h=187&amp;c=7&amp;rs=1&amp;pid=1.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680" y="5008880"/>
            <a:ext cx="1772920" cy="121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7195" name="ComboBox4" r:id="rId2" imgW="2286000" imgH="380880"/>
        </mc:Choice>
        <mc:Fallback>
          <p:control name="ComboBox4" r:id="rId2" imgW="2286000" imgH="380880">
            <p:pic>
              <p:nvPicPr>
                <p:cNvPr id="0" name="Combo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8600" y="6400800"/>
                  <a:ext cx="7620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196" name="ComboBox1" r:id="rId3" imgW="2286000" imgH="380880"/>
        </mc:Choice>
        <mc:Fallback>
          <p:control name="ComboBox1" r:id="rId3" imgW="2286000" imgH="380880">
            <p:pic>
              <p:nvPicPr>
                <p:cNvPr id="0" name="Combo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9600" y="2514600"/>
                  <a:ext cx="18288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197" name="ComboBox2" r:id="rId4" imgW="2286000" imgH="380880"/>
        </mc:Choice>
        <mc:Fallback>
          <p:control name="ComboBox2" r:id="rId4" imgW="2286000" imgH="380880">
            <p:pic>
              <p:nvPicPr>
                <p:cNvPr id="0" name="Combo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9600" y="3352800"/>
                  <a:ext cx="18288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198" name="ComboBox7" r:id="rId5" imgW="2286000" imgH="380880"/>
        </mc:Choice>
        <mc:Fallback>
          <p:control name="ComboBox7" r:id="rId5" imgW="2286000" imgH="380880">
            <p:pic>
              <p:nvPicPr>
                <p:cNvPr id="0" name="ComboBox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77000" y="2514600"/>
                  <a:ext cx="18288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199" name="ComboBox8" r:id="rId6" imgW="2286000" imgH="380880"/>
        </mc:Choice>
        <mc:Fallback>
          <p:control name="ComboBox8" r:id="rId6" imgW="2286000" imgH="380880">
            <p:pic>
              <p:nvPicPr>
                <p:cNvPr id="0" name="ComboBox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77000" y="3352800"/>
                  <a:ext cx="18288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200" name="ScrollBar5" r:id="rId7" imgW="533520" imgH="533520"/>
        </mc:Choice>
        <mc:Fallback>
          <p:control name="ScrollBar5" r:id="rId7" imgW="533520" imgH="533520">
            <p:pic>
              <p:nvPicPr>
                <p:cNvPr id="0" name="ScrollBar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05800" y="3352800"/>
                  <a:ext cx="3048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201" name="ComboBox10" r:id="rId8" imgW="2286000" imgH="380880"/>
        </mc:Choice>
        <mc:Fallback>
          <p:control name="ComboBox10" r:id="rId8" imgW="2286000" imgH="380880">
            <p:pic>
              <p:nvPicPr>
                <p:cNvPr id="0" name="ComboBox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52800" y="2514600"/>
                  <a:ext cx="18288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202" name="ComboBox11" r:id="rId9" imgW="2286000" imgH="380880"/>
        </mc:Choice>
        <mc:Fallback>
          <p:control name="ComboBox11" r:id="rId9" imgW="2286000" imgH="380880">
            <p:pic>
              <p:nvPicPr>
                <p:cNvPr id="0" name="ComboBox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24600" y="4648200"/>
                  <a:ext cx="2438400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203" name="ComboBox12" r:id="rId10" imgW="2286000" imgH="380880"/>
        </mc:Choice>
        <mc:Fallback>
          <p:control name="ComboBox12" r:id="rId10" imgW="2286000" imgH="380880">
            <p:pic>
              <p:nvPicPr>
                <p:cNvPr id="0" name="ComboBox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19800" y="5562600"/>
                  <a:ext cx="990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204" name="ComboBox13" r:id="rId11" imgW="2286000" imgH="380880"/>
        </mc:Choice>
        <mc:Fallback>
          <p:control name="ComboBox13" r:id="rId11" imgW="2286000" imgH="380880">
            <p:pic>
              <p:nvPicPr>
                <p:cNvPr id="0" name="ComboBox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86600" y="5562600"/>
                  <a:ext cx="9144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205" name="ComboBox14" r:id="rId12" imgW="2286000" imgH="380880"/>
        </mc:Choice>
        <mc:Fallback>
          <p:control name="ComboBox14" r:id="rId12" imgW="2286000" imgH="380880">
            <p:pic>
              <p:nvPicPr>
                <p:cNvPr id="0" name="ComboBox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77200" y="5562600"/>
                  <a:ext cx="9144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206" name="ComboBox17" r:id="rId13" imgW="2286000" imgH="380880"/>
        </mc:Choice>
        <mc:Fallback>
          <p:control name="ComboBox17" r:id="rId13" imgW="2286000" imgH="380880">
            <p:pic>
              <p:nvPicPr>
                <p:cNvPr id="0" name="ComboBox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19800" y="6019800"/>
                  <a:ext cx="14478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207" name="ComboBox18" r:id="rId14" imgW="2286000" imgH="380880"/>
        </mc:Choice>
        <mc:Fallback>
          <p:control name="ComboBox18" r:id="rId14" imgW="2286000" imgH="380880">
            <p:pic>
              <p:nvPicPr>
                <p:cNvPr id="0" name="ComboBox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43800" y="6019800"/>
                  <a:ext cx="14478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208" name="ScrollBar1" r:id="rId15" imgW="533520" imgH="533520"/>
        </mc:Choice>
        <mc:Fallback>
          <p:control name="ScrollBar1" r:id="rId15" imgW="533520" imgH="533520">
            <p:pic>
              <p:nvPicPr>
                <p:cNvPr id="0" name="ScrollBa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1600" y="2514600"/>
                  <a:ext cx="3048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2146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0668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Luxury Hotel Software System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5845" y="1066800"/>
            <a:ext cx="6400800" cy="762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[ Reservation Menu ]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28600" y="2169160"/>
            <a:ext cx="2590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FF00"/>
                </a:solidFill>
              </a:rPr>
              <a:t>Patron Last Name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28600" y="2971800"/>
            <a:ext cx="2590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FF00"/>
                </a:solidFill>
              </a:rPr>
              <a:t>Patron First Name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28600" y="3924300"/>
            <a:ext cx="2590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FF00"/>
                </a:solidFill>
              </a:rPr>
              <a:t>How many adults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04800" y="4780280"/>
            <a:ext cx="2590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FF00"/>
                </a:solidFill>
              </a:rPr>
              <a:t>How many children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2971800" y="2169160"/>
            <a:ext cx="2590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FF00"/>
                </a:solidFill>
              </a:rPr>
              <a:t>How many rooms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6172200" y="2159000"/>
            <a:ext cx="2590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FF00"/>
                </a:solidFill>
              </a:rPr>
              <a:t>Check-in Date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6248400" y="2987040"/>
            <a:ext cx="2590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FF00"/>
                </a:solidFill>
              </a:rPr>
              <a:t>Check-out Date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3276600" y="298704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FF00"/>
                </a:solidFill>
              </a:rPr>
              <a:t>Room Size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3276600" y="39243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FF00"/>
                </a:solidFill>
              </a:rPr>
              <a:t>Room Number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6134100" y="4369565"/>
            <a:ext cx="2590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FF00"/>
                </a:solidFill>
              </a:rPr>
              <a:t>Confirmation Number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9244" name="ComboBox4" r:id="rId2" imgW="2286000" imgH="380880"/>
        </mc:Choice>
        <mc:Fallback>
          <p:control name="ComboBox4" r:id="rId2" imgW="2286000" imgH="380880">
            <p:pic>
              <p:nvPicPr>
                <p:cNvPr id="0" name="Combo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8600" y="6400800"/>
                  <a:ext cx="7620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45" name="ComboBox1" r:id="rId3" imgW="2286000" imgH="380880"/>
        </mc:Choice>
        <mc:Fallback>
          <p:control name="ComboBox1" r:id="rId3" imgW="2286000" imgH="380880">
            <p:pic>
              <p:nvPicPr>
                <p:cNvPr id="0" name="Combo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9600" y="2514600"/>
                  <a:ext cx="18288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46" name="ComboBox2" r:id="rId4" imgW="2286000" imgH="380880"/>
        </mc:Choice>
        <mc:Fallback>
          <p:control name="ComboBox2" r:id="rId4" imgW="2286000" imgH="380880">
            <p:pic>
              <p:nvPicPr>
                <p:cNvPr id="0" name="Combo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9600" y="3352800"/>
                  <a:ext cx="18288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47" name="ComboBox5" r:id="rId5" imgW="2286000" imgH="380880"/>
        </mc:Choice>
        <mc:Fallback>
          <p:control name="ComboBox5" r:id="rId5" imgW="2286000" imgH="380880">
            <p:pic>
              <p:nvPicPr>
                <p:cNvPr id="0" name="ComboBox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9600" y="4267200"/>
                  <a:ext cx="18288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48" name="ComboBox3" r:id="rId6" imgW="2286000" imgH="380880"/>
        </mc:Choice>
        <mc:Fallback>
          <p:control name="ComboBox3" r:id="rId6" imgW="2286000" imgH="380880">
            <p:pic>
              <p:nvPicPr>
                <p:cNvPr id="0" name="Combo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9600" y="5105400"/>
                  <a:ext cx="18288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49" name="ScrollBar1" r:id="rId7" imgW="533520" imgH="533520"/>
        </mc:Choice>
        <mc:Fallback>
          <p:control name="ScrollBar1" r:id="rId7" imgW="533520" imgH="533520">
            <p:pic>
              <p:nvPicPr>
                <p:cNvPr id="0" name="ScrollBa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38400" y="5105400"/>
                  <a:ext cx="3048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50" name="ScrollBar2" r:id="rId8" imgW="533520" imgH="533520"/>
        </mc:Choice>
        <mc:Fallback>
          <p:control name="ScrollBar2" r:id="rId8" imgW="533520" imgH="533520">
            <p:pic>
              <p:nvPicPr>
                <p:cNvPr id="0" name="ScrollBar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38400" y="4267200"/>
                  <a:ext cx="3048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51" name="ComboBox6" r:id="rId9" imgW="2286000" imgH="380880"/>
        </mc:Choice>
        <mc:Fallback>
          <p:control name="ComboBox6" r:id="rId9" imgW="2286000" imgH="380880">
            <p:pic>
              <p:nvPicPr>
                <p:cNvPr id="0" name="ComboBox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52800" y="2514600"/>
                  <a:ext cx="18288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52" name="ScrollBar3" r:id="rId10" imgW="533520" imgH="533520"/>
        </mc:Choice>
        <mc:Fallback>
          <p:control name="ScrollBar3" r:id="rId10" imgW="533520" imgH="533520">
            <p:pic>
              <p:nvPicPr>
                <p:cNvPr id="0" name="ScrollBar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1600" y="2514600"/>
                  <a:ext cx="3048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53" name="ComboBox7" r:id="rId11" imgW="2286000" imgH="380880"/>
        </mc:Choice>
        <mc:Fallback>
          <p:control name="ComboBox7" r:id="rId11" imgW="2286000" imgH="380880">
            <p:pic>
              <p:nvPicPr>
                <p:cNvPr id="0" name="ComboBox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77000" y="2514600"/>
                  <a:ext cx="18288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54" name="ScrollBar4" r:id="rId12" imgW="533520" imgH="533520"/>
        </mc:Choice>
        <mc:Fallback>
          <p:control name="ScrollBar4" r:id="rId12" imgW="533520" imgH="533520">
            <p:pic>
              <p:nvPicPr>
                <p:cNvPr id="0" name="ScrollBar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05800" y="2514600"/>
                  <a:ext cx="3048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55" name="ComboBox8" r:id="rId13" imgW="2286000" imgH="380880"/>
        </mc:Choice>
        <mc:Fallback>
          <p:control name="ComboBox8" r:id="rId13" imgW="2286000" imgH="380880">
            <p:pic>
              <p:nvPicPr>
                <p:cNvPr id="0" name="ComboBox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77000" y="3352800"/>
                  <a:ext cx="18288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56" name="ScrollBar5" r:id="rId14" imgW="533520" imgH="533520"/>
        </mc:Choice>
        <mc:Fallback>
          <p:control name="ScrollBar5" r:id="rId14" imgW="533520" imgH="533520">
            <p:pic>
              <p:nvPicPr>
                <p:cNvPr id="0" name="ScrollBar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05800" y="3352800"/>
                  <a:ext cx="3048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57" name="ComboBox9" r:id="rId15" imgW="2286000" imgH="380880"/>
        </mc:Choice>
        <mc:Fallback>
          <p:control name="ComboBox9" r:id="rId15" imgW="2286000" imgH="380880">
            <p:pic>
              <p:nvPicPr>
                <p:cNvPr id="0" name="ComboBox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52800" y="3352800"/>
                  <a:ext cx="18288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58" name="ScrollBar6" r:id="rId16" imgW="533520" imgH="533520"/>
        </mc:Choice>
        <mc:Fallback>
          <p:control name="ScrollBar6" r:id="rId16" imgW="533520" imgH="533520">
            <p:pic>
              <p:nvPicPr>
                <p:cNvPr id="0" name="ScrollBar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1600" y="3352800"/>
                  <a:ext cx="3048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59" name="ComboBox10" r:id="rId17" imgW="2286000" imgH="380880"/>
        </mc:Choice>
        <mc:Fallback>
          <p:control name="ComboBox10" r:id="rId17" imgW="2286000" imgH="380880">
            <p:pic>
              <p:nvPicPr>
                <p:cNvPr id="0" name="ComboBox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52800" y="4267200"/>
                  <a:ext cx="18288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60" name="ScrollBar7" r:id="rId18" imgW="533520" imgH="533520"/>
        </mc:Choice>
        <mc:Fallback>
          <p:control name="ScrollBar7" r:id="rId18" imgW="533520" imgH="533520">
            <p:pic>
              <p:nvPicPr>
                <p:cNvPr id="0" name="ScrollBar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1600" y="4267200"/>
                  <a:ext cx="3048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61" name="ComboBox12" r:id="rId19" imgW="2286000" imgH="380880"/>
        </mc:Choice>
        <mc:Fallback>
          <p:control name="ComboBox12" r:id="rId19" imgW="2286000" imgH="380880">
            <p:pic>
              <p:nvPicPr>
                <p:cNvPr id="0" name="ComboBox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96000" y="5562600"/>
                  <a:ext cx="9144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62" name="ComboBox14" r:id="rId20" imgW="2286000" imgH="380880"/>
        </mc:Choice>
        <mc:Fallback>
          <p:control name="ComboBox14" r:id="rId20" imgW="2286000" imgH="380880">
            <p:pic>
              <p:nvPicPr>
                <p:cNvPr id="0" name="ComboBox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77200" y="5562600"/>
                  <a:ext cx="9144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63" name="ComboBox15" r:id="rId21" imgW="2286000" imgH="380880"/>
        </mc:Choice>
        <mc:Fallback>
          <p:control name="ComboBox15" r:id="rId21" imgW="2286000" imgH="380880">
            <p:pic>
              <p:nvPicPr>
                <p:cNvPr id="0" name="ComboBox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19800" y="5562600"/>
                  <a:ext cx="990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64" name="ComboBox17" r:id="rId22" imgW="2286000" imgH="380880"/>
        </mc:Choice>
        <mc:Fallback>
          <p:control name="ComboBox17" r:id="rId22" imgW="2286000" imgH="380880">
            <p:pic>
              <p:nvPicPr>
                <p:cNvPr id="0" name="ComboBox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19800" y="6019800"/>
                  <a:ext cx="14478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65" name="ComboBox18" r:id="rId23" imgW="2286000" imgH="380880"/>
        </mc:Choice>
        <mc:Fallback>
          <p:control name="ComboBox18" r:id="rId23" imgW="2286000" imgH="380880">
            <p:pic>
              <p:nvPicPr>
                <p:cNvPr id="0" name="ComboBox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43800" y="6019800"/>
                  <a:ext cx="14478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66" name="ComboBox19" r:id="rId24" imgW="2286000" imgH="380880"/>
        </mc:Choice>
        <mc:Fallback>
          <p:control name="ComboBox19" r:id="rId24" imgW="2286000" imgH="380880">
            <p:pic>
              <p:nvPicPr>
                <p:cNvPr id="0" name="ComboBox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86600" y="5562600"/>
                  <a:ext cx="9144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67" name="ComboBox11" r:id="rId25" imgW="2286000" imgH="380880"/>
        </mc:Choice>
        <mc:Fallback>
          <p:control name="ComboBox11" r:id="rId25" imgW="2286000" imgH="380880">
            <p:pic>
              <p:nvPicPr>
                <p:cNvPr id="0" name="ComboBox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19800" y="4800600"/>
                  <a:ext cx="2971800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0212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07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1859</TotalTime>
  <Words>232</Words>
  <Application>Microsoft Office PowerPoint</Application>
  <PresentationFormat>On-screen Show (4:3)</PresentationFormat>
  <Paragraphs>58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Luxury Hotel Software System </vt:lpstr>
      <vt:lpstr>Luxury Hotel Software System </vt:lpstr>
      <vt:lpstr>Luxury Hotel Software System </vt:lpstr>
      <vt:lpstr>Luxury Hotel Software System </vt:lpstr>
      <vt:lpstr>Luxury Hotel Software System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Mothership</dc:creator>
  <cp:lastModifiedBy>Mothership</cp:lastModifiedBy>
  <cp:revision>117</cp:revision>
  <dcterms:created xsi:type="dcterms:W3CDTF">2014-03-09T19:51:38Z</dcterms:created>
  <dcterms:modified xsi:type="dcterms:W3CDTF">2014-03-11T23:31:50Z</dcterms:modified>
</cp:coreProperties>
</file>