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71" r:id="rId5"/>
    <p:sldId id="274" r:id="rId6"/>
    <p:sldId id="277" r:id="rId7"/>
    <p:sldId id="328" r:id="rId8"/>
    <p:sldId id="329" r:id="rId9"/>
    <p:sldId id="278" r:id="rId10"/>
    <p:sldId id="323" r:id="rId11"/>
    <p:sldId id="326" r:id="rId12"/>
    <p:sldId id="312" r:id="rId13"/>
    <p:sldId id="306" r:id="rId14"/>
    <p:sldId id="288" r:id="rId15"/>
    <p:sldId id="313" r:id="rId16"/>
    <p:sldId id="319" r:id="rId17"/>
    <p:sldId id="327" r:id="rId18"/>
    <p:sldId id="320" r:id="rId19"/>
    <p:sldId id="314" r:id="rId20"/>
    <p:sldId id="293" r:id="rId21"/>
    <p:sldId id="297"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50843" autoAdjust="0"/>
  </p:normalViewPr>
  <p:slideViewPr>
    <p:cSldViewPr snapToGrid="0">
      <p:cViewPr varScale="1">
        <p:scale>
          <a:sx n="49" d="100"/>
          <a:sy n="49" d="100"/>
        </p:scale>
        <p:origin x="1672" y="44"/>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10/5/2015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10/5/2015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r>
              <a:rPr lang="en-US" dirty="0" smtClean="0"/>
              <a:t>This is the</a:t>
            </a:r>
            <a:r>
              <a:rPr lang="en-US" baseline="0" dirty="0" smtClean="0"/>
              <a:t> Delegates, Events, and Lambdas module.</a:t>
            </a:r>
          </a:p>
          <a:p>
            <a:r>
              <a:rPr lang="en-US" baseline="0" dirty="0" smtClean="0"/>
              <a:t>I’ve tested this to be 45 minutes in length for the slide deck.</a:t>
            </a:r>
          </a:p>
          <a:p>
            <a:r>
              <a:rPr lang="en-US" baseline="0" dirty="0" smtClean="0"/>
              <a:t>The code review portion should be 45 minutes.</a:t>
            </a:r>
          </a:p>
          <a:p>
            <a:endParaRPr lang="en-US" baseline="0" dirty="0" smtClean="0"/>
          </a:p>
          <a:p>
            <a:r>
              <a:rPr lang="en-US" baseline="0" dirty="0" smtClean="0"/>
              <a:t>The speaker notes on the slides will detail the key concepts we want to cover in each of these slid</a:t>
            </a:r>
          </a:p>
          <a:p>
            <a:endParaRPr lang="en-US" baseline="0" dirty="0" smtClean="0"/>
          </a:p>
        </p:txBody>
      </p:sp>
    </p:spTree>
    <p:extLst>
      <p:ext uri="{BB962C8B-B14F-4D97-AF65-F5344CB8AC3E}">
        <p14:creationId xmlns:p14="http://schemas.microsoft.com/office/powerpoint/2010/main" val="180611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General problem:</a:t>
            </a:r>
            <a:r>
              <a:rPr lang="en-GB" baseline="0" dirty="0" smtClean="0">
                <a:solidFill>
                  <a:schemeClr val="tx2"/>
                </a:solidFill>
                <a:latin typeface="Segoe" pitchFamily="34" charset="0"/>
              </a:rPr>
              <a:t> Run a task on another thread, using the Task Asynchronous Protocol.</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Specific Function: What work to do on another thread.</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Consider that if you might copy / paste / modify.  </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What if the code you were going to modify could be implemented as a separate function?</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10</a:t>
            </a:fld>
            <a:endParaRPr lang="en-US" dirty="0"/>
          </a:p>
        </p:txBody>
      </p:sp>
    </p:spTree>
    <p:extLst>
      <p:ext uri="{BB962C8B-B14F-4D97-AF65-F5344CB8AC3E}">
        <p14:creationId xmlns:p14="http://schemas.microsoft.com/office/powerpoint/2010/main" val="3192116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Consider</a:t>
            </a:r>
            <a:r>
              <a:rPr lang="en-GB" baseline="0" dirty="0" smtClean="0">
                <a:solidFill>
                  <a:schemeClr val="tx2"/>
                </a:solidFill>
                <a:latin typeface="Segoe" pitchFamily="34" charset="0"/>
              </a:rPr>
              <a:t> a sort algorithm.</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General part: rearrange element based on ordering function</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Delegate: define the ordering function</a:t>
            </a:r>
          </a:p>
        </p:txBody>
      </p:sp>
      <p:sp>
        <p:nvSpPr>
          <p:cNvPr id="4" name="Slide Number Placeholder 3"/>
          <p:cNvSpPr>
            <a:spLocks noGrp="1"/>
          </p:cNvSpPr>
          <p:nvPr>
            <p:ph type="sldNum" sz="quarter" idx="10"/>
          </p:nvPr>
        </p:nvSpPr>
        <p:spPr/>
        <p:txBody>
          <a:bodyPr/>
          <a:lstStyle/>
          <a:p>
            <a:fld id="{13F0F35F-DD44-4607-AEC1-49D7A4BC4066}" type="slidenum">
              <a:rPr lang="en-US" smtClean="0"/>
              <a:pPr/>
              <a:t>11</a:t>
            </a:fld>
            <a:endParaRPr lang="en-US" dirty="0"/>
          </a:p>
        </p:txBody>
      </p:sp>
    </p:spTree>
    <p:extLst>
      <p:ext uri="{BB962C8B-B14F-4D97-AF65-F5344CB8AC3E}">
        <p14:creationId xmlns:p14="http://schemas.microsoft.com/office/powerpoint/2010/main" val="2306864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12</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How</a:t>
            </a:r>
            <a:r>
              <a:rPr lang="en-US" baseline="0" dirty="0" smtClean="0"/>
              <a:t> can we accomplish smart use of functional programming concepts</a:t>
            </a:r>
            <a:endParaRPr lang="en-US" dirty="0"/>
          </a:p>
        </p:txBody>
      </p:sp>
    </p:spTree>
    <p:extLst>
      <p:ext uri="{BB962C8B-B14F-4D97-AF65-F5344CB8AC3E}">
        <p14:creationId xmlns:p14="http://schemas.microsoft.com/office/powerpoint/2010/main" val="2354388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Discussion points here:</a:t>
            </a:r>
          </a:p>
          <a:p>
            <a:endParaRPr lang="en-GB" dirty="0" smtClean="0">
              <a:solidFill>
                <a:schemeClr val="tx2"/>
              </a:solidFill>
              <a:latin typeface="Segoe" pitchFamily="34" charset="0"/>
            </a:endParaRPr>
          </a:p>
          <a:p>
            <a:r>
              <a:rPr lang="en-GB" dirty="0" smtClean="0">
                <a:solidFill>
                  <a:schemeClr val="tx2"/>
                </a:solidFill>
                <a:latin typeface="Segoe" pitchFamily="34" charset="0"/>
              </a:rPr>
              <a:t>.</a:t>
            </a:r>
            <a:r>
              <a:rPr lang="en-GB" baseline="0" dirty="0" smtClean="0">
                <a:solidFill>
                  <a:schemeClr val="tx2"/>
                </a:solidFill>
                <a:latin typeface="Segoe" pitchFamily="34" charset="0"/>
              </a:rPr>
              <a:t> Notice that in C#, most of the time, Functional Programming idioms are implemented in terms of delegates.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That’s why LINQ is a great example. </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13</a:t>
            </a:fld>
            <a:endParaRPr lang="en-US" dirty="0"/>
          </a:p>
        </p:txBody>
      </p:sp>
    </p:spTree>
    <p:extLst>
      <p:ext uri="{BB962C8B-B14F-4D97-AF65-F5344CB8AC3E}">
        <p14:creationId xmlns:p14="http://schemas.microsoft.com/office/powerpoint/2010/main" val="2149582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This</a:t>
            </a:r>
            <a:r>
              <a:rPr lang="en-GB" baseline="0" dirty="0" smtClean="0">
                <a:solidFill>
                  <a:schemeClr val="tx2"/>
                </a:solidFill>
                <a:latin typeface="Segoe" pitchFamily="34" charset="0"/>
              </a:rPr>
              <a:t> is a good point for the discussion of functional concepts.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Build a </a:t>
            </a:r>
            <a:r>
              <a:rPr lang="en-GB" baseline="0" dirty="0" err="1" smtClean="0">
                <a:solidFill>
                  <a:schemeClr val="tx2"/>
                </a:solidFill>
                <a:latin typeface="Segoe" pitchFamily="34" charset="0"/>
              </a:rPr>
              <a:t>linq</a:t>
            </a:r>
            <a:r>
              <a:rPr lang="en-GB" baseline="0" dirty="0" smtClean="0">
                <a:solidFill>
                  <a:schemeClr val="tx2"/>
                </a:solidFill>
                <a:latin typeface="Segoe" pitchFamily="34" charset="0"/>
              </a:rPr>
              <a:t> query is a set of functional concepts.</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14</a:t>
            </a:fld>
            <a:endParaRPr lang="en-US" dirty="0"/>
          </a:p>
        </p:txBody>
      </p:sp>
    </p:spTree>
    <p:extLst>
      <p:ext uri="{BB962C8B-B14F-4D97-AF65-F5344CB8AC3E}">
        <p14:creationId xmlns:p14="http://schemas.microsoft.com/office/powerpoint/2010/main" val="3412190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This</a:t>
            </a:r>
            <a:r>
              <a:rPr lang="en-GB" baseline="0" dirty="0" smtClean="0">
                <a:solidFill>
                  <a:schemeClr val="tx2"/>
                </a:solidFill>
                <a:latin typeface="Segoe" pitchFamily="34" charset="0"/>
              </a:rPr>
              <a:t> is a good point for the discussion of functional concepts.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Build a</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15</a:t>
            </a:fld>
            <a:endParaRPr lang="en-US" dirty="0"/>
          </a:p>
        </p:txBody>
      </p:sp>
    </p:spTree>
    <p:extLst>
      <p:ext uri="{BB962C8B-B14F-4D97-AF65-F5344CB8AC3E}">
        <p14:creationId xmlns:p14="http://schemas.microsoft.com/office/powerpoint/2010/main" val="523143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16</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Why are</a:t>
            </a:r>
            <a:r>
              <a:rPr lang="en-US" baseline="0" dirty="0" smtClean="0"/>
              <a:t> these practices going to help?</a:t>
            </a:r>
          </a:p>
          <a:p>
            <a:endParaRPr lang="en-US" baseline="0" dirty="0" smtClean="0"/>
          </a:p>
          <a:p>
            <a:r>
              <a:rPr lang="en-US" baseline="0" dirty="0" smtClean="0"/>
              <a:t>How might they cause concern?</a:t>
            </a:r>
            <a:endParaRPr lang="en-US" dirty="0"/>
          </a:p>
        </p:txBody>
      </p:sp>
    </p:spTree>
    <p:extLst>
      <p:ext uri="{BB962C8B-B14F-4D97-AF65-F5344CB8AC3E}">
        <p14:creationId xmlns:p14="http://schemas.microsoft.com/office/powerpoint/2010/main" val="21103008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Reuse</a:t>
            </a:r>
            <a:r>
              <a:rPr lang="en-GB" baseline="0" dirty="0" smtClean="0">
                <a:solidFill>
                  <a:schemeClr val="tx2"/>
                </a:solidFill>
                <a:latin typeface="Segoe" pitchFamily="34" charset="0"/>
              </a:rPr>
              <a:t> via metaprogramming means that the compiler creates the specific versions of </a:t>
            </a:r>
            <a:r>
              <a:rPr lang="en-GB" baseline="0" dirty="0" err="1" smtClean="0">
                <a:solidFill>
                  <a:schemeClr val="tx2"/>
                </a:solidFill>
                <a:latin typeface="Segoe" pitchFamily="34" charset="0"/>
              </a:rPr>
              <a:t>eah</a:t>
            </a:r>
            <a:r>
              <a:rPr lang="en-GB" baseline="0" dirty="0" smtClean="0">
                <a:solidFill>
                  <a:schemeClr val="tx2"/>
                </a:solidFill>
                <a:latin typeface="Segoe" pitchFamily="34" charset="0"/>
              </a:rPr>
              <a:t> generic when it is instantiated.</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17</a:t>
            </a:fld>
            <a:endParaRPr lang="en-US" dirty="0"/>
          </a:p>
        </p:txBody>
      </p:sp>
    </p:spTree>
    <p:extLst>
      <p:ext uri="{BB962C8B-B14F-4D97-AF65-F5344CB8AC3E}">
        <p14:creationId xmlns:p14="http://schemas.microsoft.com/office/powerpoint/2010/main" val="1856665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Each function has inputs, outputs. Relies on nothing else.</a:t>
            </a:r>
          </a:p>
          <a:p>
            <a:endParaRPr lang="en-GB" dirty="0" smtClean="0">
              <a:solidFill>
                <a:schemeClr val="tx2"/>
              </a:solidFill>
              <a:latin typeface="Segoe" pitchFamily="34" charset="0"/>
            </a:endParaRPr>
          </a:p>
          <a:p>
            <a:r>
              <a:rPr lang="en-GB" dirty="0" smtClean="0">
                <a:solidFill>
                  <a:schemeClr val="tx2"/>
                </a:solidFill>
                <a:latin typeface="Segoe" pitchFamily="34" charset="0"/>
              </a:rPr>
              <a:t>Functions can be defined</a:t>
            </a:r>
            <a:r>
              <a:rPr lang="en-GB" baseline="0" dirty="0" smtClean="0">
                <a:solidFill>
                  <a:schemeClr val="tx2"/>
                </a:solidFill>
                <a:latin typeface="Segoe" pitchFamily="34" charset="0"/>
              </a:rPr>
              <a:t> for any stage of the pipeline.</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Re-configure the pipeline in any order. (subject to input and output types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ASP.NET </a:t>
            </a:r>
            <a:r>
              <a:rPr lang="en-GB" baseline="0" smtClean="0">
                <a:solidFill>
                  <a:schemeClr val="tx2"/>
                </a:solidFill>
                <a:latin typeface="Segoe" pitchFamily="34" charset="0"/>
              </a:rPr>
              <a:t>OWIN pipeline</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18</a:t>
            </a:fld>
            <a:endParaRPr lang="en-US" dirty="0"/>
          </a:p>
        </p:txBody>
      </p:sp>
    </p:spTree>
    <p:extLst>
      <p:ext uri="{BB962C8B-B14F-4D97-AF65-F5344CB8AC3E}">
        <p14:creationId xmlns:p14="http://schemas.microsoft.com/office/powerpoint/2010/main" val="1120292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Hey, up to functional programming</a:t>
            </a:r>
          </a:p>
          <a:p>
            <a:endParaRPr lang="en-US" baseline="0" dirty="0" smtClean="0"/>
          </a:p>
          <a:p>
            <a:r>
              <a:rPr lang="en-US" baseline="0" dirty="0" smtClean="0"/>
              <a:t>The final new concept</a:t>
            </a: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2595756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
        <p:nvSpPr>
          <p:cNvPr id="3" name="Notes Placeholder 2"/>
          <p:cNvSpPr>
            <a:spLocks noGrp="1"/>
          </p:cNvSpPr>
          <p:nvPr>
            <p:ph type="body" idx="1"/>
          </p:nvPr>
        </p:nvSpPr>
        <p:spPr/>
        <p:txBody>
          <a:bodyPr/>
          <a:lstStyle/>
          <a:p>
            <a:r>
              <a:rPr lang="en-US" dirty="0" smtClean="0"/>
              <a:t>Objects and</a:t>
            </a:r>
            <a:r>
              <a:rPr lang="en-US" baseline="0" dirty="0" smtClean="0"/>
              <a:t> object oriented programming are great tools and concepts for many common problems.</a:t>
            </a:r>
          </a:p>
          <a:p>
            <a:endParaRPr lang="en-US" baseline="0" dirty="0" smtClean="0"/>
          </a:p>
          <a:p>
            <a:r>
              <a:rPr lang="en-US" baseline="0" dirty="0" smtClean="0"/>
              <a:t>But, it’s not the Best tool for everything.</a:t>
            </a:r>
          </a:p>
          <a:p>
            <a:endParaRPr lang="en-US" baseline="0" dirty="0" smtClean="0"/>
          </a:p>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Hey, up to functional programming</a:t>
            </a:r>
          </a:p>
          <a:p>
            <a:endParaRPr lang="en-US" baseline="0" dirty="0" smtClean="0"/>
          </a:p>
          <a:p>
            <a:r>
              <a:rPr lang="en-US" baseline="0" dirty="0" smtClean="0"/>
              <a:t>The final new concept</a:t>
            </a:r>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1774985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
        <p:nvSpPr>
          <p:cNvPr id="3" name="Notes Placeholder 2"/>
          <p:cNvSpPr>
            <a:spLocks noGrp="1"/>
          </p:cNvSpPr>
          <p:nvPr>
            <p:ph type="body" idx="1"/>
          </p:nvPr>
        </p:nvSpPr>
        <p:spPr/>
        <p:txBody>
          <a:bodyPr/>
          <a:lstStyle/>
          <a:p>
            <a:r>
              <a:rPr lang="en-US" dirty="0" smtClean="0"/>
              <a:t>Objects and</a:t>
            </a:r>
            <a:r>
              <a:rPr lang="en-US" baseline="0" dirty="0" smtClean="0"/>
              <a:t> object oriented programming are great tools and concepts for many common problems.</a:t>
            </a:r>
          </a:p>
          <a:p>
            <a:endParaRPr lang="en-US" baseline="0" dirty="0" smtClean="0"/>
          </a:p>
          <a:p>
            <a:r>
              <a:rPr lang="en-US" baseline="0" dirty="0" smtClean="0"/>
              <a:t>But, it’s not the Best tool for everything.</a:t>
            </a:r>
          </a:p>
          <a:p>
            <a:endParaRPr lang="en-US" baseline="0" dirty="0" smtClean="0"/>
          </a:p>
          <a:p>
            <a:endParaRPr lang="en-US" dirty="0"/>
          </a:p>
        </p:txBody>
      </p:sp>
    </p:spTree>
    <p:extLst>
      <p:ext uri="{BB962C8B-B14F-4D97-AF65-F5344CB8AC3E}">
        <p14:creationId xmlns:p14="http://schemas.microsoft.com/office/powerpoint/2010/main" val="223022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Read through the definition.</a:t>
            </a:r>
          </a:p>
          <a:p>
            <a:endParaRPr lang="en-GB" dirty="0" smtClean="0">
              <a:solidFill>
                <a:schemeClr val="tx2"/>
              </a:solidFill>
              <a:latin typeface="Segoe" pitchFamily="34" charset="0"/>
            </a:endParaRPr>
          </a:p>
          <a:p>
            <a:r>
              <a:rPr lang="en-GB" dirty="0" smtClean="0">
                <a:solidFill>
                  <a:schemeClr val="tx2"/>
                </a:solidFill>
                <a:latin typeface="Segoe" pitchFamily="34" charset="0"/>
              </a:rPr>
              <a:t>Functions</a:t>
            </a:r>
            <a:r>
              <a:rPr lang="en-GB" baseline="0" dirty="0" smtClean="0">
                <a:solidFill>
                  <a:schemeClr val="tx2"/>
                </a:solidFill>
                <a:latin typeface="Segoe" pitchFamily="34" charset="0"/>
              </a:rPr>
              <a:t> are first class functions.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There are areas in C# and .NET where you’ve already seen this.</a:t>
            </a:r>
          </a:p>
          <a:p>
            <a:endParaRPr lang="en-GB" baseline="0" dirty="0" smtClean="0">
              <a:solidFill>
                <a:schemeClr val="tx2"/>
              </a:solidFill>
              <a:latin typeface="Segoe" pitchFamily="34" charset="0"/>
            </a:endParaRPr>
          </a:p>
          <a:p>
            <a:r>
              <a:rPr lang="en-GB" dirty="0" smtClean="0">
                <a:solidFill>
                  <a:schemeClr val="tx2"/>
                </a:solidFill>
                <a:latin typeface="Segoe" pitchFamily="34" charset="0"/>
              </a:rPr>
              <a:t>LINQ</a:t>
            </a:r>
            <a:r>
              <a:rPr lang="en-GB" baseline="0" dirty="0" smtClean="0">
                <a:solidFill>
                  <a:schemeClr val="tx2"/>
                </a:solidFill>
                <a:latin typeface="Segoe" pitchFamily="34" charset="0"/>
              </a:rPr>
              <a:t> is the most common examples.</a:t>
            </a:r>
          </a:p>
          <a:p>
            <a:endParaRPr lang="en-GB" baseline="0" dirty="0" smtClean="0">
              <a:solidFill>
                <a:schemeClr val="tx2"/>
              </a:solidFill>
              <a:latin typeface="Segoe" pitchFamily="34" charset="0"/>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6</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Pure functions are functions with no side effects.</a:t>
            </a:r>
          </a:p>
          <a:p>
            <a:endParaRPr lang="en-US" baseline="0" dirty="0" smtClean="0"/>
          </a:p>
          <a:p>
            <a:r>
              <a:rPr lang="en-US" baseline="0" dirty="0" smtClean="0"/>
              <a:t>Can be called once, twice, or more with no global state side-effects.</a:t>
            </a:r>
          </a:p>
          <a:p>
            <a:endParaRPr lang="en-US" baseline="0" dirty="0" smtClean="0"/>
          </a:p>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7</a:t>
            </a:fld>
            <a:endParaRPr lang="en-US"/>
          </a:p>
        </p:txBody>
      </p:sp>
    </p:spTree>
    <p:extLst>
      <p:ext uri="{BB962C8B-B14F-4D97-AF65-F5344CB8AC3E}">
        <p14:creationId xmlns:p14="http://schemas.microsoft.com/office/powerpoint/2010/main" val="1553170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LINQ, and other examples show how we would use functions as data.</a:t>
            </a:r>
          </a:p>
          <a:p>
            <a:endParaRPr lang="en-US" dirty="0" smtClean="0"/>
          </a:p>
          <a:p>
            <a:r>
              <a:rPr lang="en-US" dirty="0" smtClean="0"/>
              <a:t>LINQ,</a:t>
            </a:r>
            <a:r>
              <a:rPr lang="en-US" baseline="0" dirty="0" smtClean="0"/>
              <a:t> </a:t>
            </a:r>
            <a:r>
              <a:rPr lang="en-US" baseline="0" dirty="0" err="1" smtClean="0"/>
              <a:t>Task.Run</a:t>
            </a:r>
            <a:r>
              <a:rPr lang="en-US" baseline="0" dirty="0" smtClean="0"/>
              <a:t>() and other styles of code.</a:t>
            </a:r>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8</a:t>
            </a:fld>
            <a:endParaRPr lang="en-US"/>
          </a:p>
        </p:txBody>
      </p:sp>
    </p:spTree>
    <p:extLst>
      <p:ext uri="{BB962C8B-B14F-4D97-AF65-F5344CB8AC3E}">
        <p14:creationId xmlns:p14="http://schemas.microsoft.com/office/powerpoint/2010/main" val="359984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9</a:t>
            </a:fld>
            <a:endParaRPr lang="en-US" dirty="0"/>
          </a:p>
        </p:txBody>
      </p:sp>
      <p:sp>
        <p:nvSpPr>
          <p:cNvPr id="3" name="Notes Placeholder 2"/>
          <p:cNvSpPr>
            <a:spLocks noGrp="1"/>
          </p:cNvSpPr>
          <p:nvPr>
            <p:ph type="body" idx="1"/>
          </p:nvPr>
        </p:nvSpPr>
        <p:spPr/>
        <p:txBody>
          <a:bodyPr/>
          <a:lstStyle/>
          <a:p>
            <a:r>
              <a:rPr lang="en-US" dirty="0" smtClean="0"/>
              <a:t>Section header</a:t>
            </a:r>
          </a:p>
          <a:p>
            <a:endParaRPr lang="en-US" dirty="0" smtClean="0"/>
          </a:p>
          <a:p>
            <a:r>
              <a:rPr lang="en-US" dirty="0" smtClean="0"/>
              <a:t>Let’s look at guidelines</a:t>
            </a:r>
            <a:r>
              <a:rPr lang="en-US" baseline="0" dirty="0" smtClean="0"/>
              <a:t> for leveraging Functional Programming Techniques.</a:t>
            </a:r>
          </a:p>
          <a:p>
            <a:endParaRPr lang="en-US" baseline="0" dirty="0" smtClean="0"/>
          </a:p>
          <a:p>
            <a:endParaRPr lang="en-US" dirty="0"/>
          </a:p>
        </p:txBody>
      </p:sp>
    </p:spTree>
    <p:extLst>
      <p:ext uri="{BB962C8B-B14F-4D97-AF65-F5344CB8AC3E}">
        <p14:creationId xmlns:p14="http://schemas.microsoft.com/office/powerpoint/2010/main" val="17981419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450" y="177800"/>
            <a:ext cx="2857500" cy="1143000"/>
          </a:xfrm>
          <a:prstGeom prst="rect">
            <a:avLst/>
          </a:prstGeom>
        </p:spPr>
      </p:pic>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Bill Wagner | Software Consultant</a:t>
            </a:r>
          </a:p>
          <a:p>
            <a:r>
              <a:rPr lang="en-US" dirty="0" smtClean="0"/>
              <a:t>James Sturtevant | Senior Technical Evangelist, Microsoft</a:t>
            </a:r>
            <a:endParaRPr lang="en-US" dirty="0"/>
          </a:p>
        </p:txBody>
      </p:sp>
      <p:sp>
        <p:nvSpPr>
          <p:cNvPr id="2" name="Title 1"/>
          <p:cNvSpPr>
            <a:spLocks noGrp="1"/>
          </p:cNvSpPr>
          <p:nvPr>
            <p:ph type="ctrTitle"/>
          </p:nvPr>
        </p:nvSpPr>
        <p:spPr/>
        <p:txBody>
          <a:bodyPr/>
          <a:lstStyle/>
          <a:p>
            <a:r>
              <a:rPr lang="en-US" sz="4000" dirty="0" smtClean="0"/>
              <a:t>Object Oriented Practices</a:t>
            </a:r>
            <a:endParaRPr lang="en-US" sz="4000" dirty="0"/>
          </a:p>
        </p:txBody>
      </p:sp>
    </p:spTree>
    <p:extLst>
      <p:ext uri="{BB962C8B-B14F-4D97-AF65-F5344CB8AC3E}">
        <p14:creationId xmlns:p14="http://schemas.microsoft.com/office/powerpoint/2010/main" val="166573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Sounds obvious, but think it through</a:t>
            </a:r>
          </a:p>
          <a:p>
            <a:r>
              <a:rPr lang="en-GB" dirty="0" smtClean="0"/>
              <a:t>How many algorithms do you write that combine:</a:t>
            </a:r>
          </a:p>
          <a:p>
            <a:pPr lvl="1"/>
            <a:r>
              <a:rPr lang="en-GB" dirty="0" smtClean="0"/>
              <a:t>General solution</a:t>
            </a:r>
          </a:p>
          <a:p>
            <a:pPr lvl="1"/>
            <a:r>
              <a:rPr lang="en-GB" dirty="0" smtClean="0"/>
              <a:t>Specific functionality</a:t>
            </a:r>
          </a:p>
          <a:p>
            <a:r>
              <a:rPr lang="en-GB" dirty="0" smtClean="0"/>
              <a:t>Compose those parts as functions</a:t>
            </a:r>
          </a:p>
          <a:p>
            <a:pPr lvl="1"/>
            <a:r>
              <a:rPr lang="en-GB" dirty="0" smtClean="0"/>
              <a:t>General and generic</a:t>
            </a:r>
          </a:p>
          <a:p>
            <a:pPr lvl="1"/>
            <a:r>
              <a:rPr lang="en-GB" dirty="0" smtClean="0"/>
              <a:t>Specific function as argument</a:t>
            </a:r>
            <a:endParaRPr lang="en-GB" dirty="0"/>
          </a:p>
        </p:txBody>
      </p:sp>
      <p:sp>
        <p:nvSpPr>
          <p:cNvPr id="2" name="Title 1"/>
          <p:cNvSpPr>
            <a:spLocks noGrp="1"/>
          </p:cNvSpPr>
          <p:nvPr>
            <p:ph type="title"/>
          </p:nvPr>
        </p:nvSpPr>
        <p:spPr/>
        <p:txBody>
          <a:bodyPr/>
          <a:lstStyle/>
          <a:p>
            <a:r>
              <a:rPr lang="en-US" dirty="0" smtClean="0"/>
              <a:t>Guideline: Compose algorithms as Functions</a:t>
            </a:r>
            <a:endParaRPr lang="en-US" dirty="0"/>
          </a:p>
        </p:txBody>
      </p:sp>
    </p:spTree>
    <p:extLst>
      <p:ext uri="{BB962C8B-B14F-4D97-AF65-F5344CB8AC3E}">
        <p14:creationId xmlns:p14="http://schemas.microsoft.com/office/powerpoint/2010/main" val="1566828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Methods and functions should strive for statelessness.</a:t>
            </a:r>
          </a:p>
          <a:p>
            <a:r>
              <a:rPr lang="en-GB" dirty="0" smtClean="0"/>
              <a:t>Don’t rely on program state</a:t>
            </a:r>
          </a:p>
          <a:p>
            <a:r>
              <a:rPr lang="en-GB" dirty="0" smtClean="0"/>
              <a:t>Don’t modify program state</a:t>
            </a:r>
          </a:p>
          <a:p>
            <a:r>
              <a:rPr lang="en-GB" dirty="0" smtClean="0"/>
              <a:t>Results:</a:t>
            </a:r>
            <a:endParaRPr lang="en-GB" dirty="0"/>
          </a:p>
          <a:p>
            <a:pPr lvl="1"/>
            <a:r>
              <a:rPr lang="en-GB" dirty="0" smtClean="0"/>
              <a:t>Thread Safe</a:t>
            </a:r>
          </a:p>
          <a:p>
            <a:pPr lvl="1"/>
            <a:r>
              <a:rPr lang="en-GB" dirty="0" smtClean="0"/>
              <a:t>Idempotent</a:t>
            </a:r>
          </a:p>
        </p:txBody>
      </p:sp>
      <p:sp>
        <p:nvSpPr>
          <p:cNvPr id="2" name="Title 1"/>
          <p:cNvSpPr>
            <a:spLocks noGrp="1"/>
          </p:cNvSpPr>
          <p:nvPr>
            <p:ph type="title"/>
          </p:nvPr>
        </p:nvSpPr>
        <p:spPr/>
        <p:txBody>
          <a:bodyPr>
            <a:normAutofit/>
          </a:bodyPr>
          <a:lstStyle/>
          <a:p>
            <a:r>
              <a:rPr lang="en-US" dirty="0" smtClean="0"/>
              <a:t>Guideline: Stateless Methods</a:t>
            </a:r>
            <a:endParaRPr lang="en-US" dirty="0"/>
          </a:p>
        </p:txBody>
      </p:sp>
    </p:spTree>
    <p:extLst>
      <p:ext uri="{BB962C8B-B14F-4D97-AF65-F5344CB8AC3E}">
        <p14:creationId xmlns:p14="http://schemas.microsoft.com/office/powerpoint/2010/main" val="804250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Functional Programming Practices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2446180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Again, Sort is a great example</a:t>
            </a:r>
          </a:p>
          <a:p>
            <a:r>
              <a:rPr lang="en-GB" dirty="0" smtClean="0"/>
              <a:t>LINQ provides great examples..</a:t>
            </a:r>
          </a:p>
          <a:p>
            <a:endParaRPr lang="en-GB" dirty="0"/>
          </a:p>
          <a:p>
            <a:endParaRPr lang="en-GB" dirty="0" smtClean="0"/>
          </a:p>
          <a:p>
            <a:endParaRPr lang="en-GB" dirty="0" smtClean="0"/>
          </a:p>
          <a:p>
            <a:endParaRPr lang="en-GB" dirty="0"/>
          </a:p>
        </p:txBody>
      </p:sp>
      <p:sp>
        <p:nvSpPr>
          <p:cNvPr id="2" name="Title 1"/>
          <p:cNvSpPr>
            <a:spLocks noGrp="1"/>
          </p:cNvSpPr>
          <p:nvPr>
            <p:ph type="title"/>
          </p:nvPr>
        </p:nvSpPr>
        <p:spPr/>
        <p:txBody>
          <a:bodyPr/>
          <a:lstStyle/>
          <a:p>
            <a:r>
              <a:rPr lang="en-US" dirty="0" smtClean="0"/>
              <a:t>Separate General from Specific</a:t>
            </a:r>
            <a:endParaRPr lang="en-US" dirty="0"/>
          </a:p>
        </p:txBody>
      </p:sp>
    </p:spTree>
    <p:extLst>
      <p:ext uri="{BB962C8B-B14F-4D97-AF65-F5344CB8AC3E}">
        <p14:creationId xmlns:p14="http://schemas.microsoft.com/office/powerpoint/2010/main" val="332036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LINQ is a functional library</a:t>
            </a:r>
          </a:p>
          <a:p>
            <a:pPr lvl="1"/>
            <a:r>
              <a:rPr lang="en-GB" dirty="0" smtClean="0"/>
              <a:t>A LINQ query represents a set of </a:t>
            </a:r>
            <a:r>
              <a:rPr lang="en-GB" i="1" dirty="0" smtClean="0"/>
              <a:t>functions</a:t>
            </a:r>
            <a:r>
              <a:rPr lang="en-GB" dirty="0"/>
              <a:t> </a:t>
            </a:r>
            <a:r>
              <a:rPr lang="en-GB" dirty="0" smtClean="0"/>
              <a:t>that query a data source</a:t>
            </a:r>
          </a:p>
          <a:p>
            <a:pPr lvl="1"/>
            <a:r>
              <a:rPr lang="en-GB" dirty="0" smtClean="0"/>
              <a:t>The set of functions are a combination of:</a:t>
            </a:r>
          </a:p>
          <a:p>
            <a:pPr lvl="2"/>
            <a:r>
              <a:rPr lang="en-GB" dirty="0" smtClean="0"/>
              <a:t>Core libraries (</a:t>
            </a:r>
            <a:r>
              <a:rPr lang="en-GB" dirty="0" err="1" smtClean="0"/>
              <a:t>System.Linq.Enumerable</a:t>
            </a:r>
            <a:r>
              <a:rPr lang="en-GB" dirty="0" smtClean="0"/>
              <a:t>)</a:t>
            </a:r>
          </a:p>
          <a:p>
            <a:pPr lvl="2"/>
            <a:r>
              <a:rPr lang="en-GB" dirty="0" smtClean="0"/>
              <a:t>Specific code for specific scenarios</a:t>
            </a:r>
          </a:p>
          <a:p>
            <a:endParaRPr lang="en-GB" dirty="0"/>
          </a:p>
          <a:p>
            <a:r>
              <a:rPr lang="en-GB" dirty="0" smtClean="0"/>
              <a:t>That specific code is represented as a function</a:t>
            </a:r>
          </a:p>
          <a:p>
            <a:pPr lvl="1"/>
            <a:r>
              <a:rPr lang="en-GB" dirty="0" smtClean="0"/>
              <a:t>Those functions are encoded as delegates</a:t>
            </a:r>
          </a:p>
          <a:p>
            <a:r>
              <a:rPr lang="en-GB" dirty="0" smtClean="0"/>
              <a:t>Delegates are arguments to LINQ query methods</a:t>
            </a:r>
            <a:endParaRPr lang="en-GB" dirty="0"/>
          </a:p>
        </p:txBody>
      </p:sp>
      <p:sp>
        <p:nvSpPr>
          <p:cNvPr id="2" name="Title 1"/>
          <p:cNvSpPr>
            <a:spLocks noGrp="1"/>
          </p:cNvSpPr>
          <p:nvPr>
            <p:ph type="title"/>
          </p:nvPr>
        </p:nvSpPr>
        <p:spPr/>
        <p:txBody>
          <a:bodyPr/>
          <a:lstStyle/>
          <a:p>
            <a:r>
              <a:rPr lang="en-US" dirty="0" smtClean="0"/>
              <a:t>Examples: LINQ</a:t>
            </a:r>
            <a:endParaRPr lang="en-US" dirty="0"/>
          </a:p>
        </p:txBody>
      </p:sp>
    </p:spTree>
    <p:extLst>
      <p:ext uri="{BB962C8B-B14F-4D97-AF65-F5344CB8AC3E}">
        <p14:creationId xmlns:p14="http://schemas.microsoft.com/office/powerpoint/2010/main" val="279263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A Task represents work that will be done</a:t>
            </a:r>
          </a:p>
          <a:p>
            <a:r>
              <a:rPr lang="en-GB" dirty="0" smtClean="0"/>
              <a:t>Work that will be done can be expressed as a function</a:t>
            </a:r>
          </a:p>
          <a:p>
            <a:r>
              <a:rPr lang="en-GB" dirty="0" smtClean="0"/>
              <a:t>Functions can run somewhere</a:t>
            </a:r>
          </a:p>
          <a:p>
            <a:endParaRPr lang="en-GB" dirty="0"/>
          </a:p>
          <a:p>
            <a:r>
              <a:rPr lang="en-GB" dirty="0" smtClean="0"/>
              <a:t>Task&lt;T&gt; separates general task algorithms from specific</a:t>
            </a:r>
          </a:p>
          <a:p>
            <a:endParaRPr lang="en-GB" dirty="0"/>
          </a:p>
        </p:txBody>
      </p:sp>
      <p:sp>
        <p:nvSpPr>
          <p:cNvPr id="2" name="Title 1"/>
          <p:cNvSpPr>
            <a:spLocks noGrp="1"/>
          </p:cNvSpPr>
          <p:nvPr>
            <p:ph type="title"/>
          </p:nvPr>
        </p:nvSpPr>
        <p:spPr/>
        <p:txBody>
          <a:bodyPr/>
          <a:lstStyle/>
          <a:p>
            <a:r>
              <a:rPr lang="en-US" dirty="0" smtClean="0"/>
              <a:t>Examples: Task&lt;T&gt;</a:t>
            </a:r>
            <a:endParaRPr lang="en-US" dirty="0"/>
          </a:p>
        </p:txBody>
      </p:sp>
    </p:spTree>
    <p:extLst>
      <p:ext uri="{BB962C8B-B14F-4D97-AF65-F5344CB8AC3E}">
        <p14:creationId xmlns:p14="http://schemas.microsoft.com/office/powerpoint/2010/main" val="3837600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Functional Concepts: Good Outcomes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a:t>
            </a:r>
            <a:r>
              <a:rPr lang="en-US" dirty="0" smtClean="0"/>
              <a:t>Technical</a:t>
            </a:r>
            <a:endParaRPr lang="en-US" dirty="0"/>
          </a:p>
        </p:txBody>
      </p:sp>
    </p:spTree>
    <p:extLst>
      <p:ext uri="{BB962C8B-B14F-4D97-AF65-F5344CB8AC3E}">
        <p14:creationId xmlns:p14="http://schemas.microsoft.com/office/powerpoint/2010/main" val="3648888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Good functional libraries encapsulate How.</a:t>
            </a:r>
          </a:p>
          <a:p>
            <a:r>
              <a:rPr lang="en-GB" dirty="0" smtClean="0"/>
              <a:t>Client developers focus on What.</a:t>
            </a:r>
          </a:p>
          <a:p>
            <a:endParaRPr lang="en-GB" dirty="0" smtClean="0"/>
          </a:p>
        </p:txBody>
      </p:sp>
      <p:sp>
        <p:nvSpPr>
          <p:cNvPr id="2" name="Title 1"/>
          <p:cNvSpPr>
            <a:spLocks noGrp="1"/>
          </p:cNvSpPr>
          <p:nvPr>
            <p:ph type="title"/>
          </p:nvPr>
        </p:nvSpPr>
        <p:spPr/>
        <p:txBody>
          <a:bodyPr>
            <a:normAutofit/>
          </a:bodyPr>
          <a:lstStyle/>
          <a:p>
            <a:r>
              <a:rPr lang="en-US" dirty="0" smtClean="0"/>
              <a:t>Good Outcome: Clients focus on What</a:t>
            </a:r>
            <a:endParaRPr lang="en-US" dirty="0"/>
          </a:p>
        </p:txBody>
      </p:sp>
    </p:spTree>
    <p:extLst>
      <p:ext uri="{BB962C8B-B14F-4D97-AF65-F5344CB8AC3E}">
        <p14:creationId xmlns:p14="http://schemas.microsoft.com/office/powerpoint/2010/main" val="161061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Pipeline of operations</a:t>
            </a:r>
          </a:p>
          <a:p>
            <a:r>
              <a:rPr lang="en-GB" dirty="0" smtClean="0"/>
              <a:t>LINQ queries are a great example</a:t>
            </a:r>
            <a:endParaRPr lang="en-GB" dirty="0"/>
          </a:p>
        </p:txBody>
      </p:sp>
      <p:sp>
        <p:nvSpPr>
          <p:cNvPr id="2" name="Title 1"/>
          <p:cNvSpPr>
            <a:spLocks noGrp="1"/>
          </p:cNvSpPr>
          <p:nvPr>
            <p:ph type="title"/>
          </p:nvPr>
        </p:nvSpPr>
        <p:spPr/>
        <p:txBody>
          <a:bodyPr>
            <a:normAutofit/>
          </a:bodyPr>
          <a:lstStyle/>
          <a:p>
            <a:r>
              <a:rPr lang="en-US" dirty="0" smtClean="0"/>
              <a:t>Good Outcome: Composability of Functions</a:t>
            </a:r>
            <a:endParaRPr lang="en-US" dirty="0"/>
          </a:p>
        </p:txBody>
      </p:sp>
    </p:spTree>
    <p:extLst>
      <p:ext uri="{BB962C8B-B14F-4D97-AF65-F5344CB8AC3E}">
        <p14:creationId xmlns:p14="http://schemas.microsoft.com/office/powerpoint/2010/main" val="2597530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630418218"/>
              </p:ext>
            </p:extLst>
          </p:nvPr>
        </p:nvGraphicFramePr>
        <p:xfrm>
          <a:off x="220387" y="1271860"/>
          <a:ext cx="11812588" cy="5440370"/>
        </p:xfrm>
        <a:graphic>
          <a:graphicData uri="http://schemas.openxmlformats.org/drawingml/2006/table">
            <a:tbl>
              <a:tblPr firstRow="1" bandRow="1">
                <a:tableStyleId>{5C22544A-7EE6-4342-B048-85BDC9FD1C3A}</a:tableStyleId>
              </a:tblPr>
              <a:tblGrid>
                <a:gridCol w="5906294">
                  <a:extLst>
                    <a:ext uri="{9D8B030D-6E8A-4147-A177-3AD203B41FA5}">
                      <a16:colId xmlns:a16="http://schemas.microsoft.com/office/drawing/2014/main" val="20000"/>
                    </a:ext>
                  </a:extLst>
                </a:gridCol>
                <a:gridCol w="5906294">
                  <a:extLst>
                    <a:ext uri="{9D8B030D-6E8A-4147-A177-3AD203B41FA5}">
                      <a16:colId xmlns:a16="http://schemas.microsoft.com/office/drawing/2014/main" val="20001"/>
                    </a:ext>
                  </a:extLst>
                </a:gridCol>
              </a:tblGrid>
              <a:tr h="1088074">
                <a:tc gridSpan="2">
                  <a:txBody>
                    <a:bodyPr/>
                    <a:lstStyle/>
                    <a:p>
                      <a:r>
                        <a:rPr lang="en-US" sz="3600" dirty="0" smtClean="0">
                          <a:latin typeface="Segoe UI Light" panose="020B0502040204020203" pitchFamily="34" charset="0"/>
                          <a:cs typeface="Segoe UI Light" panose="020B0502040204020203" pitchFamily="34" charset="0"/>
                        </a:rPr>
                        <a:t>Object</a:t>
                      </a:r>
                      <a:r>
                        <a:rPr lang="en-US" sz="3600" baseline="0" dirty="0" smtClean="0">
                          <a:latin typeface="Segoe UI Light" panose="020B0502040204020203" pitchFamily="34" charset="0"/>
                          <a:cs typeface="Segoe UI Light" panose="020B0502040204020203" pitchFamily="34" charset="0"/>
                        </a:rPr>
                        <a:t> Oriented Practices</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val="10000"/>
                  </a:ext>
                </a:extLst>
              </a:tr>
              <a:tr h="1088074">
                <a:tc>
                  <a:txBody>
                    <a:bodyPr/>
                    <a:lstStyle/>
                    <a:p>
                      <a:r>
                        <a:rPr lang="en-US" sz="2400" dirty="0" smtClean="0">
                          <a:latin typeface="Segoe UI Light" panose="020B0502040204020203" pitchFamily="34" charset="0"/>
                          <a:cs typeface="Segoe UI Light" panose="020B0502040204020203" pitchFamily="34" charset="0"/>
                        </a:rPr>
                        <a:t>01 |  Encapsulation</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05 |  Generics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1"/>
                  </a:ext>
                </a:extLst>
              </a:tr>
              <a:tr h="1088074">
                <a:tc>
                  <a:txBody>
                    <a:bodyPr/>
                    <a:lstStyle/>
                    <a:p>
                      <a:r>
                        <a:rPr lang="en-US" sz="2400" dirty="0" smtClean="0">
                          <a:latin typeface="Segoe UI Light" panose="020B0502040204020203" pitchFamily="34" charset="0"/>
                          <a:cs typeface="Segoe UI Light" panose="020B0502040204020203" pitchFamily="34" charset="0"/>
                        </a:rPr>
                        <a:t>02 | Inheritance</a:t>
                      </a:r>
                      <a:endParaRPr lang="en-US" sz="2400" dirty="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06 | Delegates Events and Lambdas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2"/>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Interfaces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07 | Functional</a:t>
                      </a:r>
                      <a:r>
                        <a:rPr lang="en-US" sz="2400" baseline="0" dirty="0" smtClean="0">
                          <a:latin typeface="Segoe UI Light" panose="020B0502040204020203" pitchFamily="34" charset="0"/>
                          <a:cs typeface="Segoe UI Light" panose="020B0502040204020203" pitchFamily="34" charset="0"/>
                        </a:rPr>
                        <a:t> Programming</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3"/>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 Abstract Classes</a:t>
                      </a:r>
                    </a:p>
                  </a:txBody>
                  <a:tcPr anchor="ctr"/>
                </a:tc>
                <a:tc>
                  <a:txBody>
                    <a:bodyPr/>
                    <a:lstStyle/>
                    <a:p>
                      <a:r>
                        <a:rPr lang="en-US" sz="2400" dirty="0" smtClean="0">
                          <a:latin typeface="Segoe UI Light" panose="020B0502040204020203" pitchFamily="34" charset="0"/>
                          <a:cs typeface="Segoe UI Light" panose="020B0502040204020203" pitchFamily="34" charset="0"/>
                        </a:rPr>
                        <a:t>08 |</a:t>
                      </a:r>
                      <a:r>
                        <a:rPr lang="en-US" sz="2400" baseline="0" dirty="0" smtClean="0">
                          <a:latin typeface="Segoe UI Light" panose="020B0502040204020203" pitchFamily="34" charset="0"/>
                          <a:cs typeface="Segoe UI Light" panose="020B0502040204020203" pitchFamily="34" charset="0"/>
                        </a:rPr>
                        <a:t> Review Exercises</a:t>
                      </a:r>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7856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Functional Concepts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Module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3861292508"/>
              </p:ext>
            </p:extLst>
          </p:nvPr>
        </p:nvGraphicFramePr>
        <p:xfrm>
          <a:off x="220387" y="1271860"/>
          <a:ext cx="11812588" cy="5440370"/>
        </p:xfrm>
        <a:graphic>
          <a:graphicData uri="http://schemas.openxmlformats.org/drawingml/2006/table">
            <a:tbl>
              <a:tblPr firstRow="1" bandRow="1">
                <a:tableStyleId>{5C22544A-7EE6-4342-B048-85BDC9FD1C3A}</a:tableStyleId>
              </a:tblPr>
              <a:tblGrid>
                <a:gridCol w="5906294">
                  <a:extLst>
                    <a:ext uri="{9D8B030D-6E8A-4147-A177-3AD203B41FA5}">
                      <a16:colId xmlns:a16="http://schemas.microsoft.com/office/drawing/2014/main" val="20000"/>
                    </a:ext>
                  </a:extLst>
                </a:gridCol>
                <a:gridCol w="5906294">
                  <a:extLst>
                    <a:ext uri="{9D8B030D-6E8A-4147-A177-3AD203B41FA5}">
                      <a16:colId xmlns:a16="http://schemas.microsoft.com/office/drawing/2014/main" val="20001"/>
                    </a:ext>
                  </a:extLst>
                </a:gridCol>
              </a:tblGrid>
              <a:tr h="1088074">
                <a:tc gridSpan="2">
                  <a:txBody>
                    <a:bodyPr/>
                    <a:lstStyle/>
                    <a:p>
                      <a:r>
                        <a:rPr lang="en-US" sz="3600" dirty="0" smtClean="0">
                          <a:latin typeface="Segoe UI Light" panose="020B0502040204020203" pitchFamily="34" charset="0"/>
                          <a:cs typeface="Segoe UI Light" panose="020B0502040204020203" pitchFamily="34" charset="0"/>
                        </a:rPr>
                        <a:t>Functional Concepts</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extLst>
                  <a:ext uri="{0D108BD9-81ED-4DB2-BD59-A6C34878D82A}">
                    <a16:rowId xmlns:a16="http://schemas.microsoft.com/office/drawing/2014/main" val="10000"/>
                  </a:ext>
                </a:extLst>
              </a:tr>
              <a:tr h="1088074">
                <a:tc>
                  <a:txBody>
                    <a:bodyPr/>
                    <a:lstStyle/>
                    <a:p>
                      <a:r>
                        <a:rPr lang="en-US" sz="2400" dirty="0" smtClean="0">
                          <a:latin typeface="Segoe UI Light" panose="020B0502040204020203" pitchFamily="34" charset="0"/>
                          <a:cs typeface="Segoe UI Light" panose="020B0502040204020203" pitchFamily="34" charset="0"/>
                        </a:rPr>
                        <a:t>01 |  Definition</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1"/>
                  </a:ext>
                </a:extLst>
              </a:tr>
              <a:tr h="1088074">
                <a:tc>
                  <a:txBody>
                    <a:bodyPr/>
                    <a:lstStyle/>
                    <a:p>
                      <a:r>
                        <a:rPr lang="en-US" sz="2400" dirty="0" smtClean="0">
                          <a:latin typeface="Segoe UI Light" panose="020B0502040204020203" pitchFamily="34" charset="0"/>
                          <a:cs typeface="Segoe UI Light" panose="020B0502040204020203" pitchFamily="34" charset="0"/>
                        </a:rPr>
                        <a:t>02 | Guidelines</a:t>
                      </a:r>
                      <a:endParaRPr lang="en-US" sz="2400" dirty="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2"/>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Functional Programming Practices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3"/>
                  </a:ext>
                </a:extLst>
              </a:tr>
              <a:tr h="1088074">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04 | </a:t>
                      </a:r>
                      <a:r>
                        <a:rPr lang="en-US" sz="2400" kern="1200" baseline="0" dirty="0" smtClean="0">
                          <a:solidFill>
                            <a:schemeClr val="dk1"/>
                          </a:solidFill>
                          <a:latin typeface="Segoe UI Light" panose="020B0502040204020203" pitchFamily="34" charset="0"/>
                          <a:ea typeface="+mn-ea"/>
                          <a:cs typeface="Segoe UI Light" panose="020B0502040204020203" pitchFamily="34" charset="0"/>
                        </a:rPr>
                        <a:t>Functional </a:t>
                      </a:r>
                      <a:r>
                        <a:rPr lang="en-US" sz="2400" kern="1200" baseline="0" dirty="0" smtClean="0">
                          <a:solidFill>
                            <a:schemeClr val="dk1"/>
                          </a:solidFill>
                          <a:latin typeface="Segoe UI Light" panose="020B0502040204020203" pitchFamily="34" charset="0"/>
                          <a:ea typeface="+mn-ea"/>
                          <a:cs typeface="Segoe UI Light" panose="020B0502040204020203" pitchFamily="34" charset="0"/>
                        </a:rPr>
                        <a:t>Concepts </a:t>
                      </a:r>
                      <a:r>
                        <a:rPr lang="en-US" sz="2400" kern="1200" baseline="0" dirty="0" smtClean="0">
                          <a:solidFill>
                            <a:schemeClr val="dk1"/>
                          </a:solidFill>
                          <a:latin typeface="Segoe UI Light" panose="020B0502040204020203" pitchFamily="34" charset="0"/>
                          <a:ea typeface="+mn-ea"/>
                          <a:cs typeface="Segoe UI Light" panose="020B0502040204020203" pitchFamily="34" charset="0"/>
                        </a:rPr>
                        <a:t>Good Outcomes</a:t>
                      </a:r>
                    </a:p>
                  </a:txBody>
                  <a:tcPr anchor="ctr"/>
                </a:tc>
                <a:tc>
                  <a:txBody>
                    <a:bodyPr/>
                    <a:lstStyle/>
                    <a:p>
                      <a:endParaRPr lang="en-US" sz="2400" dirty="0">
                        <a:latin typeface="Segoe UI Light" panose="020B0502040204020203" pitchFamily="34" charset="0"/>
                        <a:cs typeface="Segoe UI Light" panose="020B0502040204020203" pitchFamily="34" charset="0"/>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14942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Definition</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1366779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chor="ctr">
            <a:normAutofit/>
          </a:bodyPr>
          <a:lstStyle/>
          <a:p>
            <a:pPr marL="0" indent="0" algn="ctr">
              <a:buNone/>
            </a:pPr>
            <a:r>
              <a:rPr lang="en-GB" dirty="0" smtClean="0"/>
              <a:t>Functional Programming is a style of programming where functions are treated as first-class citizens: functions can be used as arguments to other functions.</a:t>
            </a:r>
          </a:p>
          <a:p>
            <a:pPr marL="0" indent="0" algn="ctr">
              <a:buNone/>
            </a:pPr>
            <a:endParaRPr lang="en-GB" dirty="0"/>
          </a:p>
          <a:p>
            <a:pPr marL="0" indent="0" algn="ctr">
              <a:buNone/>
            </a:pPr>
            <a:r>
              <a:rPr lang="en-GB" dirty="0" smtClean="0"/>
              <a:t>Higher order functions are functions that take a function as one or more arguments.</a:t>
            </a:r>
            <a:endParaRPr lang="en-GB" dirty="0"/>
          </a:p>
        </p:txBody>
      </p:sp>
      <p:sp>
        <p:nvSpPr>
          <p:cNvPr id="2" name="Title 1"/>
          <p:cNvSpPr>
            <a:spLocks noGrp="1"/>
          </p:cNvSpPr>
          <p:nvPr>
            <p:ph type="title"/>
          </p:nvPr>
        </p:nvSpPr>
        <p:spPr/>
        <p:txBody>
          <a:bodyPr/>
          <a:lstStyle/>
          <a:p>
            <a:r>
              <a:rPr lang="en-US" dirty="0" smtClean="0"/>
              <a:t>Definitions</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Benefit of Pure Functions</a:t>
            </a:r>
            <a:endParaRPr lang="en-US" dirty="0"/>
          </a:p>
        </p:txBody>
      </p:sp>
      <p:sp>
        <p:nvSpPr>
          <p:cNvPr id="3" name="Content Placeholder 2"/>
          <p:cNvSpPr>
            <a:spLocks noGrp="1"/>
          </p:cNvSpPr>
          <p:nvPr>
            <p:ph sz="quarter" idx="10"/>
          </p:nvPr>
        </p:nvSpPr>
        <p:spPr/>
        <p:txBody>
          <a:bodyPr/>
          <a:lstStyle/>
          <a:p>
            <a:r>
              <a:rPr lang="en-US" dirty="0" smtClean="0"/>
              <a:t>A pure function is a function with no side effects</a:t>
            </a:r>
          </a:p>
          <a:p>
            <a:pPr lvl="1"/>
            <a:r>
              <a:rPr lang="en-US" dirty="0" smtClean="0"/>
              <a:t>Result relies only on its arguments (not global state)</a:t>
            </a:r>
          </a:p>
          <a:p>
            <a:pPr lvl="1"/>
            <a:r>
              <a:rPr lang="en-US" dirty="0" smtClean="0"/>
              <a:t>Only result is method return value (no changes in global state)</a:t>
            </a:r>
          </a:p>
          <a:p>
            <a:r>
              <a:rPr lang="en-US" dirty="0" smtClean="0"/>
              <a:t>Can be called repeatedly and safely</a:t>
            </a:r>
          </a:p>
          <a:p>
            <a:r>
              <a:rPr lang="en-US" dirty="0" smtClean="0"/>
              <a:t>Easier to test</a:t>
            </a:r>
          </a:p>
          <a:p>
            <a:pPr lvl="1"/>
            <a:r>
              <a:rPr lang="en-US" dirty="0" smtClean="0"/>
              <a:t>Doesn’t rely on program state</a:t>
            </a:r>
          </a:p>
          <a:p>
            <a:r>
              <a:rPr lang="en-US" dirty="0" err="1" smtClean="0"/>
              <a:t>Inheritently</a:t>
            </a:r>
            <a:r>
              <a:rPr lang="en-US" dirty="0" smtClean="0"/>
              <a:t> thread-safe</a:t>
            </a:r>
          </a:p>
          <a:p>
            <a:pPr lvl="1"/>
            <a:r>
              <a:rPr lang="en-US" dirty="0" smtClean="0"/>
              <a:t>Shared Data won’t be modified</a:t>
            </a:r>
            <a:endParaRPr lang="en-US" dirty="0"/>
          </a:p>
        </p:txBody>
      </p:sp>
    </p:spTree>
    <p:extLst>
      <p:ext uri="{BB962C8B-B14F-4D97-AF65-F5344CB8AC3E}">
        <p14:creationId xmlns:p14="http://schemas.microsoft.com/office/powerpoint/2010/main" val="3350925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can be treated as data</a:t>
            </a:r>
            <a:endParaRPr lang="en-US" dirty="0"/>
          </a:p>
        </p:txBody>
      </p:sp>
      <p:sp>
        <p:nvSpPr>
          <p:cNvPr id="3" name="Content Placeholder 2"/>
          <p:cNvSpPr>
            <a:spLocks noGrp="1"/>
          </p:cNvSpPr>
          <p:nvPr>
            <p:ph sz="quarter" idx="10"/>
          </p:nvPr>
        </p:nvSpPr>
        <p:spPr/>
        <p:txBody>
          <a:bodyPr/>
          <a:lstStyle/>
          <a:p>
            <a:r>
              <a:rPr lang="en-US" dirty="0" smtClean="0"/>
              <a:t>Supply function as an argument</a:t>
            </a:r>
          </a:p>
          <a:p>
            <a:r>
              <a:rPr lang="en-US" dirty="0" smtClean="0"/>
              <a:t>Return functions from other functions</a:t>
            </a:r>
          </a:p>
          <a:p>
            <a:endParaRPr lang="en-US" dirty="0"/>
          </a:p>
          <a:p>
            <a:r>
              <a:rPr lang="en-US" dirty="0" smtClean="0"/>
              <a:t>Functions are a ‘recipe’ for part of an algorithm</a:t>
            </a:r>
            <a:endParaRPr lang="en-US" dirty="0"/>
          </a:p>
        </p:txBody>
      </p:sp>
    </p:spTree>
    <p:extLst>
      <p:ext uri="{BB962C8B-B14F-4D97-AF65-F5344CB8AC3E}">
        <p14:creationId xmlns:p14="http://schemas.microsoft.com/office/powerpoint/2010/main" val="1487669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marL="914400" indent="-914400"/>
            <a:r>
              <a:rPr lang="en-US" dirty="0" smtClean="0"/>
              <a:t>Guidelines</a:t>
            </a:r>
            <a:endParaRPr lang="en-US" dirty="0"/>
          </a:p>
        </p:txBody>
      </p:sp>
      <p:sp>
        <p:nvSpPr>
          <p:cNvPr id="4" name="Subtitle 3"/>
          <p:cNvSpPr>
            <a:spLocks noGrp="1"/>
          </p:cNvSpPr>
          <p:nvPr>
            <p:ph type="subTitle" idx="1"/>
          </p:nvPr>
        </p:nvSpPr>
        <p:spPr/>
        <p:txBody>
          <a:bodyPr/>
          <a:lstStyle/>
          <a:p>
            <a:r>
              <a:rPr lang="en-US" dirty="0" smtClean="0"/>
              <a:t>Bill Wagner | Software Consultant</a:t>
            </a:r>
            <a:endParaRPr lang="en-US" dirty="0"/>
          </a:p>
          <a:p>
            <a:r>
              <a:rPr lang="en-US" dirty="0"/>
              <a:t>James Sturtevant | Senior Technical Evangelist</a:t>
            </a:r>
          </a:p>
        </p:txBody>
      </p:sp>
    </p:spTree>
    <p:extLst>
      <p:ext uri="{BB962C8B-B14F-4D97-AF65-F5344CB8AC3E}">
        <p14:creationId xmlns:p14="http://schemas.microsoft.com/office/powerpoint/2010/main" val="4175024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D9BF63586D9884E9335F37127EABBE8" ma:contentTypeVersion="1" ma:contentTypeDescription="Create a new document." ma:contentTypeScope="" ma:versionID="3b40c7f62b06f9f0cd473a069af3a91f">
  <xsd:schema xmlns:xsd="http://www.w3.org/2001/XMLSchema" xmlns:xs="http://www.w3.org/2001/XMLSchema" xmlns:p="http://schemas.microsoft.com/office/2006/metadata/properties" xmlns:ns3="e5a13ba8-98e3-4f23-a221-7ac9824aa662" targetNamespace="http://schemas.microsoft.com/office/2006/metadata/properties" ma:root="true" ma:fieldsID="4327d685be69599737fa0038b3ab671f" ns3:_="">
    <xsd:import namespace="e5a13ba8-98e3-4f23-a221-7ac9824aa662"/>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13ba8-98e3-4f23-a221-7ac9824aa66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25FDD9-4C58-4084-9F89-0E6ADD6FFF55}">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5a13ba8-98e3-4f23-a221-7ac9824aa662"/>
    <ds:schemaRef ds:uri="http://www.w3.org/XML/1998/namespace"/>
    <ds:schemaRef ds:uri="http://purl.org/dc/dcmitype/"/>
  </ds:schemaRefs>
</ds:datastoreItem>
</file>

<file path=customXml/itemProps2.xml><?xml version="1.0" encoding="utf-8"?>
<ds:datastoreItem xmlns:ds="http://schemas.openxmlformats.org/officeDocument/2006/customXml" ds:itemID="{DABDB566-B5C0-42A7-A33C-2648D176B9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13ba8-98e3-4f23-a221-7ac9824aa6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CA13EC-1D3C-4D6F-8D1C-E8A452CFC7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10139</TotalTime>
  <Words>945</Words>
  <Application>Microsoft Office PowerPoint</Application>
  <PresentationFormat>Widescreen</PresentationFormat>
  <Paragraphs>188</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Segoe</vt:lpstr>
      <vt:lpstr>Segoe UI</vt:lpstr>
      <vt:lpstr>Segoe UI Light</vt:lpstr>
      <vt:lpstr>1_Office Theme</vt:lpstr>
      <vt:lpstr>Object Oriented Practices</vt:lpstr>
      <vt:lpstr>Course Topics</vt:lpstr>
      <vt:lpstr>PowerPoint Presentation</vt:lpstr>
      <vt:lpstr>Module Topics</vt:lpstr>
      <vt:lpstr>PowerPoint Presentation</vt:lpstr>
      <vt:lpstr>Definitions</vt:lpstr>
      <vt:lpstr>The Benefit of Pure Functions</vt:lpstr>
      <vt:lpstr>Code can be treated as data</vt:lpstr>
      <vt:lpstr>PowerPoint Presentation</vt:lpstr>
      <vt:lpstr>Guideline: Compose algorithms as Functions</vt:lpstr>
      <vt:lpstr>Guideline: Stateless Methods</vt:lpstr>
      <vt:lpstr>PowerPoint Presentation</vt:lpstr>
      <vt:lpstr>Separate General from Specific</vt:lpstr>
      <vt:lpstr>Examples: LINQ</vt:lpstr>
      <vt:lpstr>Examples: Task&lt;T&gt;</vt:lpstr>
      <vt:lpstr>PowerPoint Presentation</vt:lpstr>
      <vt:lpstr>Good Outcome: Clients focus on What</vt:lpstr>
      <vt:lpstr>Good Outcome: Composability of Functions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James Sturtevant</cp:lastModifiedBy>
  <cp:revision>466</cp:revision>
  <dcterms:created xsi:type="dcterms:W3CDTF">2013-02-15T23:12:42Z</dcterms:created>
  <dcterms:modified xsi:type="dcterms:W3CDTF">2015-10-06T00:41:20Z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0x010100BD9BF63586D9884E9335F37127EABBE8</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ies>
</file>