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handoutMasterIdLst>
    <p:handoutMasterId r:id="rId28"/>
  </p:handoutMasterIdLst>
  <p:sldIdLst>
    <p:sldId id="271" r:id="rId5"/>
    <p:sldId id="274" r:id="rId6"/>
    <p:sldId id="277" r:id="rId7"/>
    <p:sldId id="326" r:id="rId8"/>
    <p:sldId id="327" r:id="rId9"/>
    <p:sldId id="278" r:id="rId10"/>
    <p:sldId id="321" r:id="rId11"/>
    <p:sldId id="322" r:id="rId12"/>
    <p:sldId id="323" r:id="rId13"/>
    <p:sldId id="312" r:id="rId14"/>
    <p:sldId id="306" r:id="rId15"/>
    <p:sldId id="288" r:id="rId16"/>
    <p:sldId id="325" r:id="rId17"/>
    <p:sldId id="324" r:id="rId18"/>
    <p:sldId id="313" r:id="rId19"/>
    <p:sldId id="319" r:id="rId20"/>
    <p:sldId id="291" r:id="rId21"/>
    <p:sldId id="320" r:id="rId22"/>
    <p:sldId id="314" r:id="rId23"/>
    <p:sldId id="293" r:id="rId24"/>
    <p:sldId id="297" r:id="rId25"/>
    <p:sldId id="26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50843" autoAdjust="0"/>
  </p:normalViewPr>
  <p:slideViewPr>
    <p:cSldViewPr snapToGrid="0">
      <p:cViewPr varScale="1">
        <p:scale>
          <a:sx n="49" d="100"/>
          <a:sy n="49" d="100"/>
        </p:scale>
        <p:origin x="1672" y="36"/>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This is the</a:t>
            </a:r>
            <a:r>
              <a:rPr lang="en-US" baseline="0" dirty="0" smtClean="0"/>
              <a:t> Delegates, Events, and Lambdas module.</a:t>
            </a:r>
          </a:p>
          <a:p>
            <a:r>
              <a:rPr lang="en-US" baseline="0" dirty="0" smtClean="0"/>
              <a:t>I’ve tested this to be 45 minutes in length for the slide deck.</a:t>
            </a:r>
          </a:p>
          <a:p>
            <a:r>
              <a:rPr lang="en-US" baseline="0" dirty="0" smtClean="0"/>
              <a:t>The code review portion should be 45 minutes.</a:t>
            </a:r>
          </a:p>
          <a:p>
            <a:endParaRPr lang="en-US" baseline="0" dirty="0" smtClean="0"/>
          </a:p>
          <a:p>
            <a:r>
              <a:rPr lang="en-US" baseline="0" dirty="0" smtClean="0"/>
              <a:t>The speaker notes on the slides will detail the key concepts we want to cover in each of these slid</a:t>
            </a:r>
          </a:p>
          <a:p>
            <a:endParaRPr lang="en-US" baseline="0" dirty="0" smtClean="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Let’s look at guidelines</a:t>
            </a:r>
            <a:r>
              <a:rPr lang="en-US" baseline="0" dirty="0" smtClean="0"/>
              <a:t> for designing types that work with Delegates and Events.</a:t>
            </a:r>
          </a:p>
          <a:p>
            <a:endParaRPr lang="en-US" dirty="0"/>
          </a:p>
        </p:txBody>
      </p:sp>
    </p:spTree>
    <p:extLst>
      <p:ext uri="{BB962C8B-B14F-4D97-AF65-F5344CB8AC3E}">
        <p14:creationId xmlns:p14="http://schemas.microsoft.com/office/powerpoint/2010/main" val="1798141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Consider window concept: </a:t>
            </a:r>
          </a:p>
          <a:p>
            <a:r>
              <a:rPr lang="en-GB" baseline="0" dirty="0" smtClean="0">
                <a:solidFill>
                  <a:schemeClr val="tx2"/>
                </a:solidFill>
                <a:latin typeface="Segoe" pitchFamily="34" charset="0"/>
              </a:rPr>
              <a:t>. Mouse enter</a:t>
            </a:r>
          </a:p>
          <a:p>
            <a:r>
              <a:rPr lang="en-GB" baseline="0" dirty="0" smtClean="0">
                <a:solidFill>
                  <a:schemeClr val="tx2"/>
                </a:solidFill>
                <a:latin typeface="Segoe" pitchFamily="34" charset="0"/>
              </a:rPr>
              <a:t>. Mouse leave</a:t>
            </a:r>
          </a:p>
          <a:p>
            <a:r>
              <a:rPr lang="en-GB" baseline="0" dirty="0" smtClean="0">
                <a:solidFill>
                  <a:schemeClr val="tx2"/>
                </a:solidFill>
                <a:latin typeface="Segoe" pitchFamily="34" charset="0"/>
              </a:rPr>
              <a:t>. And so on.</a:t>
            </a:r>
          </a:p>
          <a:p>
            <a:r>
              <a:rPr lang="en-GB" baseline="0" dirty="0" smtClean="0">
                <a:solidFill>
                  <a:schemeClr val="tx2"/>
                </a:solidFill>
                <a:latin typeface="Segoe" pitchFamily="34" charset="0"/>
              </a:rPr>
              <a:t>.click</a:t>
            </a:r>
          </a:p>
          <a:p>
            <a:r>
              <a:rPr lang="en-GB" baseline="0" dirty="0" smtClean="0">
                <a:solidFill>
                  <a:schemeClr val="tx2"/>
                </a:solidFill>
                <a:latin typeface="Segoe" pitchFamily="34" charset="0"/>
              </a:rPr>
              <a:t>.</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3192116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Consider</a:t>
            </a:r>
            <a:r>
              <a:rPr lang="en-GB" baseline="0" dirty="0" smtClean="0">
                <a:solidFill>
                  <a:schemeClr val="tx2"/>
                </a:solidFill>
                <a:latin typeface="Segoe" pitchFamily="34" charset="0"/>
              </a:rPr>
              <a:t> a sort algorithm.</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General part: rearrange element based on ordering function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Delegate: define the ordering function</a:t>
            </a:r>
          </a:p>
        </p:txBody>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Tree>
    <p:extLst>
      <p:ext uri="{BB962C8B-B14F-4D97-AF65-F5344CB8AC3E}">
        <p14:creationId xmlns:p14="http://schemas.microsoft.com/office/powerpoint/2010/main" val="2306864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Delegate</a:t>
            </a:r>
            <a:r>
              <a:rPr lang="en-GB" baseline="0" dirty="0" smtClean="0">
                <a:solidFill>
                  <a:schemeClr val="tx2"/>
                </a:solidFill>
                <a:latin typeface="Segoe" pitchFamily="34" charset="0"/>
              </a:rPr>
              <a:t> instantiation can be lighter weight than interfaces or abstract base classes.</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Tree>
    <p:extLst>
      <p:ext uri="{BB962C8B-B14F-4D97-AF65-F5344CB8AC3E}">
        <p14:creationId xmlns:p14="http://schemas.microsoft.com/office/powerpoint/2010/main" val="3482652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14</a:t>
            </a:fld>
            <a:endParaRPr lang="en-US"/>
          </a:p>
        </p:txBody>
      </p:sp>
    </p:spTree>
    <p:extLst>
      <p:ext uri="{BB962C8B-B14F-4D97-AF65-F5344CB8AC3E}">
        <p14:creationId xmlns:p14="http://schemas.microsoft.com/office/powerpoint/2010/main" val="1250843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How</a:t>
            </a:r>
            <a:r>
              <a:rPr lang="en-US" baseline="0" dirty="0" smtClean="0"/>
              <a:t> can we accomplish smart use of delegates and events</a:t>
            </a:r>
            <a:endParaRPr lang="en-US" dirty="0"/>
          </a:p>
        </p:txBody>
      </p:sp>
    </p:spTree>
    <p:extLst>
      <p:ext uri="{BB962C8B-B14F-4D97-AF65-F5344CB8AC3E}">
        <p14:creationId xmlns:p14="http://schemas.microsoft.com/office/powerpoint/2010/main" val="235438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We can create consistent implementations of partial algorithms that can be reused. (the properties and values are dependant on the type)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The delegate definitions are used to supply specific instances.</a:t>
            </a:r>
          </a:p>
          <a:p>
            <a:endParaRPr lang="en-GB" baseline="0" dirty="0" smtClean="0">
              <a:solidFill>
                <a:schemeClr val="tx2"/>
              </a:solidFill>
              <a:latin typeface="Segoe" pitchFamily="34" charset="0"/>
            </a:endParaRPr>
          </a:p>
          <a:p>
            <a:r>
              <a:rPr lang="en-GB" baseline="0" dirty="0" err="1" smtClean="0">
                <a:solidFill>
                  <a:schemeClr val="tx2"/>
                </a:solidFill>
                <a:latin typeface="Segoe" pitchFamily="34" charset="0"/>
              </a:rPr>
              <a:t>Linq</a:t>
            </a:r>
            <a:r>
              <a:rPr lang="en-GB" baseline="0" dirty="0" smtClean="0">
                <a:solidFill>
                  <a:schemeClr val="tx2"/>
                </a:solidFill>
                <a:latin typeface="Segoe" pitchFamily="34" charset="0"/>
              </a:rPr>
              <a:t> -&gt; average, sum</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p14="http://schemas.microsoft.com/office/powerpoint/2010/main" val="2149582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Create</a:t>
            </a:r>
            <a:r>
              <a:rPr lang="en-GB" baseline="0" dirty="0" smtClean="0">
                <a:solidFill>
                  <a:schemeClr val="tx2"/>
                </a:solidFill>
                <a:latin typeface="Segoe" pitchFamily="34" charset="0"/>
              </a:rPr>
              <a:t> generic definitions for these delegate and event arguments.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This enables more </a:t>
            </a:r>
            <a:r>
              <a:rPr lang="en-GB" baseline="0" dirty="0" err="1" smtClean="0">
                <a:solidFill>
                  <a:schemeClr val="tx2"/>
                </a:solidFill>
                <a:latin typeface="Segoe" pitchFamily="34" charset="0"/>
              </a:rPr>
              <a:t>clarlity</a:t>
            </a:r>
            <a:r>
              <a:rPr lang="en-GB" baseline="0" dirty="0" smtClean="0">
                <a:solidFill>
                  <a:schemeClr val="tx2"/>
                </a:solidFill>
                <a:latin typeface="Segoe" pitchFamily="34" charset="0"/>
              </a:rPr>
              <a:t> in the algorithms. </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Tree>
    <p:extLst>
      <p:ext uri="{BB962C8B-B14F-4D97-AF65-F5344CB8AC3E}">
        <p14:creationId xmlns:p14="http://schemas.microsoft.com/office/powerpoint/2010/main" val="1178371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Use</a:t>
            </a:r>
            <a:r>
              <a:rPr lang="en-GB" baseline="0" dirty="0" smtClean="0">
                <a:solidFill>
                  <a:schemeClr val="tx2"/>
                </a:solidFill>
                <a:latin typeface="Segoe" pitchFamily="34" charset="0"/>
              </a:rPr>
              <a:t> this slide to discuss and contrast using a delegate or an event.</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If a log is known, just use it. All operations are logged.,</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Progress reporting may be an optional feature. </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18</a:t>
            </a:fld>
            <a:endParaRPr lang="en-US" dirty="0"/>
          </a:p>
        </p:txBody>
      </p:sp>
    </p:spTree>
    <p:extLst>
      <p:ext uri="{BB962C8B-B14F-4D97-AF65-F5344CB8AC3E}">
        <p14:creationId xmlns:p14="http://schemas.microsoft.com/office/powerpoint/2010/main" val="523143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19</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Why are</a:t>
            </a:r>
            <a:r>
              <a:rPr lang="en-US" baseline="0" dirty="0" smtClean="0"/>
              <a:t> these practices going to help?</a:t>
            </a:r>
          </a:p>
          <a:p>
            <a:endParaRPr lang="en-US" baseline="0" dirty="0" smtClean="0"/>
          </a:p>
          <a:p>
            <a:r>
              <a:rPr lang="en-US" baseline="0" dirty="0" smtClean="0"/>
              <a:t>How might they cause concern?</a:t>
            </a:r>
            <a:endParaRPr lang="en-US" dirty="0"/>
          </a:p>
        </p:txBody>
      </p:sp>
    </p:spTree>
    <p:extLst>
      <p:ext uri="{BB962C8B-B14F-4D97-AF65-F5344CB8AC3E}">
        <p14:creationId xmlns:p14="http://schemas.microsoft.com/office/powerpoint/2010/main" val="2110300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Delegates, Events, and Lambdas</a:t>
            </a:r>
            <a:r>
              <a:rPr lang="en-US" baseline="0" dirty="0" smtClean="0"/>
              <a:t> .</a:t>
            </a:r>
          </a:p>
          <a:p>
            <a:endParaRPr lang="en-US" baseline="0" dirty="0" smtClean="0"/>
          </a:p>
          <a:p>
            <a:r>
              <a:rPr lang="en-US" baseline="0" dirty="0" smtClean="0"/>
              <a:t>These are different ways to create outbound interfaces. Those create ways for you to specify the capabilities you need from client types that use your types.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Reuse</a:t>
            </a:r>
            <a:r>
              <a:rPr lang="en-GB" baseline="0" dirty="0" smtClean="0">
                <a:solidFill>
                  <a:schemeClr val="tx2"/>
                </a:solidFill>
                <a:latin typeface="Segoe" pitchFamily="34" charset="0"/>
              </a:rPr>
              <a:t> via metaprogramming means that the compiler creates the specific versions of </a:t>
            </a:r>
            <a:r>
              <a:rPr lang="en-GB" baseline="0" dirty="0" err="1" smtClean="0">
                <a:solidFill>
                  <a:schemeClr val="tx2"/>
                </a:solidFill>
                <a:latin typeface="Segoe" pitchFamily="34" charset="0"/>
              </a:rPr>
              <a:t>eah</a:t>
            </a:r>
            <a:r>
              <a:rPr lang="en-GB" baseline="0" dirty="0" smtClean="0">
                <a:solidFill>
                  <a:schemeClr val="tx2"/>
                </a:solidFill>
                <a:latin typeface="Segoe" pitchFamily="34" charset="0"/>
              </a:rPr>
              <a:t> generic when it is instantiated.</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20</a:t>
            </a:fld>
            <a:endParaRPr lang="en-US" dirty="0"/>
          </a:p>
        </p:txBody>
      </p:sp>
    </p:spTree>
    <p:extLst>
      <p:ext uri="{BB962C8B-B14F-4D97-AF65-F5344CB8AC3E}">
        <p14:creationId xmlns:p14="http://schemas.microsoft.com/office/powerpoint/2010/main" val="1856665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It’s a lighter weight coupling</a:t>
            </a:r>
          </a:p>
          <a:p>
            <a:endParaRPr lang="en-GB" baseline="0" dirty="0" smtClean="0">
              <a:solidFill>
                <a:schemeClr val="tx2"/>
              </a:solidFill>
              <a:latin typeface="Segoe" pitchFamily="34" charset="0"/>
            </a:endParaRPr>
          </a:p>
          <a:p>
            <a:r>
              <a:rPr lang="en-GB" dirty="0" smtClean="0">
                <a:solidFill>
                  <a:schemeClr val="tx2"/>
                </a:solidFill>
                <a:latin typeface="Segoe" pitchFamily="34" charset="0"/>
              </a:rPr>
              <a:t>Delegates</a:t>
            </a:r>
            <a:r>
              <a:rPr lang="en-GB" baseline="0" dirty="0" smtClean="0">
                <a:solidFill>
                  <a:schemeClr val="tx2"/>
                </a:solidFill>
                <a:latin typeface="Segoe" pitchFamily="34" charset="0"/>
              </a:rPr>
              <a:t> do not add </a:t>
            </a:r>
            <a:r>
              <a:rPr lang="en-GB" baseline="0" smtClean="0">
                <a:solidFill>
                  <a:schemeClr val="tx2"/>
                </a:solidFill>
                <a:latin typeface="Segoe" pitchFamily="34" charset="0"/>
              </a:rPr>
              <a:t>extra public types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21</a:t>
            </a:fld>
            <a:endParaRPr lang="en-US" dirty="0"/>
          </a:p>
        </p:txBody>
      </p:sp>
    </p:spTree>
    <p:extLst>
      <p:ext uri="{BB962C8B-B14F-4D97-AF65-F5344CB8AC3E}">
        <p14:creationId xmlns:p14="http://schemas.microsoft.com/office/powerpoint/2010/main" val="1120292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
        <p:nvSpPr>
          <p:cNvPr id="3" name="Notes Placeholder 2"/>
          <p:cNvSpPr>
            <a:spLocks noGrp="1"/>
          </p:cNvSpPr>
          <p:nvPr>
            <p:ph type="body" idx="1"/>
          </p:nvPr>
        </p:nvSpPr>
        <p:spPr/>
        <p:txBody>
          <a:bodyPr/>
          <a:lstStyle/>
          <a:p>
            <a:r>
              <a:rPr lang="en-US" dirty="0" smtClean="0"/>
              <a:t>This module discusses</a:t>
            </a:r>
            <a:r>
              <a:rPr lang="en-US" baseline="0" dirty="0" smtClean="0"/>
              <a:t> Delegates, Events, and Lambdas.  </a:t>
            </a:r>
          </a:p>
          <a:p>
            <a:endParaRPr lang="en-US" baseline="0" dirty="0" smtClean="0"/>
          </a:p>
          <a:p>
            <a:r>
              <a:rPr lang="en-US" baseline="0" dirty="0" smtClean="0"/>
              <a:t>There are subtle differences between delegates and events. Make sure those are communicated well.</a:t>
            </a:r>
          </a:p>
          <a:p>
            <a:endParaRPr lang="en-US" baseline="0" dirty="0" smtClean="0"/>
          </a:p>
          <a:p>
            <a:r>
              <a:rPr lang="en-US" baseline="0" dirty="0" smtClean="0"/>
              <a:t>Lambdas are a syntax for expressions, which may be methods, delegates, or event handlers. </a:t>
            </a:r>
            <a:r>
              <a:rPr lang="en-US" baseline="0" dirty="0" err="1" smtClean="0"/>
              <a:t>Devs</a:t>
            </a:r>
            <a:r>
              <a:rPr lang="en-US" baseline="0" dirty="0" smtClean="0"/>
              <a:t> can often confuse those as they work with them.</a:t>
            </a:r>
          </a:p>
          <a:p>
            <a:endParaRPr lang="en-US" baseline="0" dirty="0" smtClean="0"/>
          </a:p>
          <a:p>
            <a:r>
              <a:rPr lang="en-US" baseline="0" dirty="0" smtClean="0"/>
              <a:t>A key point is to make sure those subtleties are understood by everyone.</a:t>
            </a:r>
          </a:p>
          <a:p>
            <a:endParaRPr lang="en-US" baseline="0" dirty="0" smtClean="0"/>
          </a:p>
          <a:p>
            <a:r>
              <a:rPr lang="en-US" baseline="0" dirty="0" smtClean="0"/>
              <a:t>The PPT takes about an hour.</a:t>
            </a:r>
          </a:p>
          <a:p>
            <a:endParaRPr lang="en-US" baseline="0" dirty="0" smtClean="0"/>
          </a:p>
          <a:p>
            <a:r>
              <a:rPr lang="en-US" baseline="0" dirty="0" smtClean="0"/>
              <a:t>Code review is in multiple parts, and </a:t>
            </a:r>
          </a:p>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Hey, up to functional programming</a:t>
            </a:r>
          </a:p>
          <a:p>
            <a:endParaRPr lang="en-US" baseline="0" dirty="0" smtClean="0"/>
          </a:p>
          <a:p>
            <a:r>
              <a:rPr lang="en-US" baseline="0" dirty="0" smtClean="0"/>
              <a:t>The final new concept</a:t>
            </a:r>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2093550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
        <p:nvSpPr>
          <p:cNvPr id="3" name="Notes Placeholder 2"/>
          <p:cNvSpPr>
            <a:spLocks noGrp="1"/>
          </p:cNvSpPr>
          <p:nvPr>
            <p:ph type="body" idx="1"/>
          </p:nvPr>
        </p:nvSpPr>
        <p:spPr/>
        <p:txBody>
          <a:bodyPr/>
          <a:lstStyle/>
          <a:p>
            <a:r>
              <a:rPr lang="en-US" dirty="0" smtClean="0"/>
              <a:t>This module discusses</a:t>
            </a:r>
            <a:r>
              <a:rPr lang="en-US" baseline="0" dirty="0" smtClean="0"/>
              <a:t> Delegates, Events, and Lambdas.  </a:t>
            </a:r>
          </a:p>
          <a:p>
            <a:endParaRPr lang="en-US" baseline="0" dirty="0" smtClean="0"/>
          </a:p>
          <a:p>
            <a:r>
              <a:rPr lang="en-US" baseline="0" dirty="0" smtClean="0"/>
              <a:t>There are subtle differences between delegates and events. Make sure those are communicated well.</a:t>
            </a:r>
          </a:p>
          <a:p>
            <a:endParaRPr lang="en-US" baseline="0" dirty="0" smtClean="0"/>
          </a:p>
          <a:p>
            <a:r>
              <a:rPr lang="en-US" baseline="0" dirty="0" smtClean="0"/>
              <a:t>Lambdas are a syntax for expressions, which may be methods, delegates, or event handlers. </a:t>
            </a:r>
            <a:r>
              <a:rPr lang="en-US" baseline="0" dirty="0" err="1" smtClean="0"/>
              <a:t>Devs</a:t>
            </a:r>
            <a:r>
              <a:rPr lang="en-US" baseline="0" dirty="0" smtClean="0"/>
              <a:t> can often confuse those as they work with them.</a:t>
            </a:r>
          </a:p>
          <a:p>
            <a:endParaRPr lang="en-US" baseline="0" dirty="0" smtClean="0"/>
          </a:p>
          <a:p>
            <a:r>
              <a:rPr lang="en-US" baseline="0" dirty="0" smtClean="0"/>
              <a:t>A key point is to make sure those subtleties are understood by everyone.</a:t>
            </a:r>
          </a:p>
          <a:p>
            <a:endParaRPr lang="en-US" baseline="0" dirty="0" smtClean="0"/>
          </a:p>
          <a:p>
            <a:r>
              <a:rPr lang="en-US" baseline="0" dirty="0" smtClean="0"/>
              <a:t>The PPT takes about an hour.</a:t>
            </a:r>
          </a:p>
          <a:p>
            <a:endParaRPr lang="en-US" baseline="0" dirty="0" smtClean="0"/>
          </a:p>
          <a:p>
            <a:r>
              <a:rPr lang="en-US" baseline="0" dirty="0" smtClean="0"/>
              <a:t>Code review is in multiple parts, and </a:t>
            </a:r>
          </a:p>
          <a:p>
            <a:endParaRPr lang="en-US" dirty="0"/>
          </a:p>
        </p:txBody>
      </p:sp>
    </p:spTree>
    <p:extLst>
      <p:ext uri="{BB962C8B-B14F-4D97-AF65-F5344CB8AC3E}">
        <p14:creationId xmlns:p14="http://schemas.microsoft.com/office/powerpoint/2010/main" val="3008428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Read through the definition.</a:t>
            </a:r>
          </a:p>
          <a:p>
            <a:endParaRPr lang="en-GB" dirty="0" smtClean="0">
              <a:solidFill>
                <a:schemeClr val="tx2"/>
              </a:solidFill>
              <a:latin typeface="Segoe" pitchFamily="34" charset="0"/>
            </a:endParaRPr>
          </a:p>
          <a:p>
            <a:r>
              <a:rPr lang="en-US" dirty="0" smtClean="0">
                <a:solidFill>
                  <a:schemeClr val="tx2"/>
                </a:solidFill>
                <a:latin typeface="Segoe" pitchFamily="34" charset="0"/>
              </a:rPr>
              <a:t>All three definitions are on one</a:t>
            </a:r>
            <a:r>
              <a:rPr lang="en-US" baseline="0" dirty="0" smtClean="0">
                <a:solidFill>
                  <a:schemeClr val="tx2"/>
                </a:solidFill>
                <a:latin typeface="Segoe" pitchFamily="34" charset="0"/>
              </a:rPr>
              <a:t> slide, because they are </a:t>
            </a:r>
            <a:r>
              <a:rPr lang="en-US" baseline="0" dirty="0" err="1" smtClean="0">
                <a:solidFill>
                  <a:schemeClr val="tx2"/>
                </a:solidFill>
                <a:latin typeface="Segoe" pitchFamily="34" charset="0"/>
              </a:rPr>
              <a:t>releated</a:t>
            </a:r>
            <a:r>
              <a:rPr lang="en-US" baseline="0" dirty="0" smtClean="0">
                <a:solidFill>
                  <a:schemeClr val="tx2"/>
                </a:solidFill>
                <a:latin typeface="Segoe" pitchFamily="34" charset="0"/>
              </a:rPr>
              <a:t>, and we want to emphasize how the terms relate to each other.</a:t>
            </a:r>
          </a:p>
          <a:p>
            <a:endParaRPr lang="en-US" baseline="0" dirty="0" smtClean="0">
              <a:solidFill>
                <a:schemeClr val="tx2"/>
              </a:solidFill>
              <a:latin typeface="Segoe" pitchFamily="34" charset="0"/>
            </a:endParaRPr>
          </a:p>
          <a:p>
            <a:r>
              <a:rPr lang="en-US" baseline="0" dirty="0" smtClean="0">
                <a:solidFill>
                  <a:schemeClr val="tx2"/>
                </a:solidFill>
                <a:latin typeface="Segoe" pitchFamily="34" charset="0"/>
              </a:rPr>
              <a:t>Point out the distinction (</a:t>
            </a:r>
            <a:r>
              <a:rPr lang="en-US" baseline="0" dirty="0" err="1" smtClean="0">
                <a:solidFill>
                  <a:schemeClr val="tx2"/>
                </a:solidFill>
                <a:latin typeface="Segoe" pitchFamily="34" charset="0"/>
              </a:rPr>
              <a:t>subtletities</a:t>
            </a:r>
            <a:r>
              <a:rPr lang="en-US" baseline="0" dirty="0" smtClean="0">
                <a:solidFill>
                  <a:schemeClr val="tx2"/>
                </a:solidFill>
                <a:latin typeface="Segoe" pitchFamily="34" charset="0"/>
              </a:rPr>
              <a:t>) and the commonalities: source reports some change by calling a method that was defined outside the class.</a:t>
            </a:r>
            <a:endParaRPr lang="en-US" dirty="0" smtClean="0"/>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Events</a:t>
            </a:r>
            <a:r>
              <a:rPr lang="en-US" baseline="0" dirty="0" smtClean="0"/>
              <a:t> are built on top of delegates. Discuss the problems used for each of them, and how they are different or the same.</a:t>
            </a:r>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7</a:t>
            </a:fld>
            <a:endParaRPr lang="en-US"/>
          </a:p>
        </p:txBody>
      </p:sp>
    </p:spTree>
    <p:extLst>
      <p:ext uri="{BB962C8B-B14F-4D97-AF65-F5344CB8AC3E}">
        <p14:creationId xmlns:p14="http://schemas.microsoft.com/office/powerpoint/2010/main" val="3204426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practice</a:t>
            </a:r>
            <a:r>
              <a:rPr lang="en-US" baseline="0" dirty="0" smtClean="0"/>
              <a:t> or a guideline that helps you to determine if your design should use delegates or events.</a:t>
            </a:r>
          </a:p>
          <a:p>
            <a:endParaRPr lang="en-US" baseline="0" dirty="0" smtClean="0"/>
          </a:p>
          <a:p>
            <a:r>
              <a:rPr lang="en-US" baseline="0" dirty="0" smtClean="0"/>
              <a:t>Point out that events may be ignored.</a:t>
            </a:r>
          </a:p>
          <a:p>
            <a:endParaRPr lang="en-US" baseline="0" dirty="0" smtClean="0"/>
          </a:p>
          <a:p>
            <a:r>
              <a:rPr lang="en-US" baseline="0" dirty="0" smtClean="0"/>
              <a:t>Delegates are better suited for those times when they will always be called.</a:t>
            </a:r>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8</a:t>
            </a:fld>
            <a:endParaRPr lang="en-US"/>
          </a:p>
        </p:txBody>
      </p:sp>
    </p:spTree>
    <p:extLst>
      <p:ext uri="{BB962C8B-B14F-4D97-AF65-F5344CB8AC3E}">
        <p14:creationId xmlns:p14="http://schemas.microsoft.com/office/powerpoint/2010/main" val="668912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are we even talking</a:t>
            </a:r>
            <a:r>
              <a:rPr lang="en-US" baseline="0" dirty="0" smtClean="0"/>
              <a:t> about lambdas in this section?</a:t>
            </a:r>
          </a:p>
          <a:p>
            <a:endParaRPr lang="en-US" baseline="0" dirty="0" smtClean="0"/>
          </a:p>
          <a:p>
            <a:r>
              <a:rPr lang="en-US" baseline="0" dirty="0" smtClean="0"/>
              <a:t>The syntax is a natural and obvious for working with delegate and event handlers.</a:t>
            </a:r>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9</a:t>
            </a:fld>
            <a:endParaRPr lang="en-US"/>
          </a:p>
        </p:txBody>
      </p:sp>
    </p:spTree>
    <p:extLst>
      <p:ext uri="{BB962C8B-B14F-4D97-AF65-F5344CB8AC3E}">
        <p14:creationId xmlns:p14="http://schemas.microsoft.com/office/powerpoint/2010/main" val="1553170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Bill Wagner | Software Consultant</a:t>
            </a:r>
          </a:p>
          <a:p>
            <a:r>
              <a:rPr lang="en-US" dirty="0" smtClean="0"/>
              <a:t>James Sturtevant | Senior Technical Evangelist, Microsoft</a:t>
            </a:r>
            <a:endParaRPr lang="en-US" dirty="0"/>
          </a:p>
        </p:txBody>
      </p:sp>
      <p:sp>
        <p:nvSpPr>
          <p:cNvPr id="2" name="Title 1"/>
          <p:cNvSpPr>
            <a:spLocks noGrp="1"/>
          </p:cNvSpPr>
          <p:nvPr>
            <p:ph type="ctrTitle"/>
          </p:nvPr>
        </p:nvSpPr>
        <p:spPr/>
        <p:txBody>
          <a:bodyPr/>
          <a:lstStyle/>
          <a:p>
            <a:r>
              <a:rPr lang="en-US" sz="4000" dirty="0" smtClean="0"/>
              <a:t>Object Oriented Practices</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Guidelines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175024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Your class can defines the event and the protocol</a:t>
            </a:r>
          </a:p>
          <a:p>
            <a:r>
              <a:rPr lang="en-GB" dirty="0" smtClean="0"/>
              <a:t>The event raises notifications to all subscribers</a:t>
            </a:r>
          </a:p>
          <a:p>
            <a:r>
              <a:rPr lang="en-GB" dirty="0" smtClean="0"/>
              <a:t>Subscribers register (and unregister) interest in events</a:t>
            </a:r>
          </a:p>
          <a:p>
            <a:endParaRPr lang="en-GB" dirty="0" smtClean="0"/>
          </a:p>
          <a:p>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Raise Events for Notifications</a:t>
            </a:r>
            <a:endParaRPr lang="en-US" dirty="0"/>
          </a:p>
        </p:txBody>
      </p:sp>
    </p:spTree>
    <p:extLst>
      <p:ext uri="{BB962C8B-B14F-4D97-AF65-F5344CB8AC3E}">
        <p14:creationId xmlns:p14="http://schemas.microsoft.com/office/powerpoint/2010/main" val="1566828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Consider Defining generic delegates for specific needs</a:t>
            </a:r>
          </a:p>
          <a:p>
            <a:r>
              <a:rPr lang="en-GB" dirty="0" smtClean="0"/>
              <a:t>We’ll concentrate on this in the next section</a:t>
            </a:r>
          </a:p>
          <a:p>
            <a:r>
              <a:rPr lang="en-GB" dirty="0" smtClean="0"/>
              <a:t>For now: </a:t>
            </a:r>
          </a:p>
          <a:p>
            <a:r>
              <a:rPr lang="en-GB" dirty="0" smtClean="0"/>
              <a:t>Delegates can define the specific capabilities.</a:t>
            </a:r>
          </a:p>
        </p:txBody>
      </p:sp>
      <p:sp>
        <p:nvSpPr>
          <p:cNvPr id="2" name="Title 1"/>
          <p:cNvSpPr>
            <a:spLocks noGrp="1"/>
          </p:cNvSpPr>
          <p:nvPr>
            <p:ph type="title"/>
          </p:nvPr>
        </p:nvSpPr>
        <p:spPr/>
        <p:txBody>
          <a:bodyPr>
            <a:normAutofit/>
          </a:bodyPr>
          <a:lstStyle/>
          <a:p>
            <a:r>
              <a:rPr lang="en-US" dirty="0" smtClean="0"/>
              <a:t>Delegate Arguments Express Missing </a:t>
            </a:r>
            <a:r>
              <a:rPr lang="en-US" dirty="0"/>
              <a:t>A</a:t>
            </a:r>
            <a:r>
              <a:rPr lang="en-US" dirty="0" smtClean="0"/>
              <a:t>lgorithm</a:t>
            </a:r>
            <a:endParaRPr lang="en-US" dirty="0"/>
          </a:p>
        </p:txBody>
      </p:sp>
    </p:spTree>
    <p:extLst>
      <p:ext uri="{BB962C8B-B14F-4D97-AF65-F5344CB8AC3E}">
        <p14:creationId xmlns:p14="http://schemas.microsoft.com/office/powerpoint/2010/main" val="804250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You Could define outbound interfaces using:</a:t>
            </a:r>
          </a:p>
          <a:p>
            <a:pPr lvl="1"/>
            <a:r>
              <a:rPr lang="en-GB" dirty="0" smtClean="0"/>
              <a:t>Interface</a:t>
            </a:r>
          </a:p>
          <a:p>
            <a:pPr lvl="1"/>
            <a:r>
              <a:rPr lang="en-GB" dirty="0" smtClean="0"/>
              <a:t>Abstract Base Class</a:t>
            </a:r>
          </a:p>
          <a:p>
            <a:r>
              <a:rPr lang="en-GB" dirty="0" smtClean="0"/>
              <a:t>Delegates can be lighter weight</a:t>
            </a:r>
          </a:p>
          <a:p>
            <a:pPr lvl="1"/>
            <a:r>
              <a:rPr lang="en-GB" dirty="0" smtClean="0"/>
              <a:t>Compose with other uses easier</a:t>
            </a:r>
          </a:p>
          <a:p>
            <a:pPr lvl="1"/>
            <a:r>
              <a:rPr lang="en-GB" dirty="0" smtClean="0"/>
              <a:t>Require only what’s needed for a single use</a:t>
            </a:r>
          </a:p>
        </p:txBody>
      </p:sp>
      <p:sp>
        <p:nvSpPr>
          <p:cNvPr id="2" name="Title 1"/>
          <p:cNvSpPr>
            <a:spLocks noGrp="1"/>
          </p:cNvSpPr>
          <p:nvPr>
            <p:ph type="title"/>
          </p:nvPr>
        </p:nvSpPr>
        <p:spPr/>
        <p:txBody>
          <a:bodyPr>
            <a:normAutofit/>
          </a:bodyPr>
          <a:lstStyle/>
          <a:p>
            <a:r>
              <a:rPr lang="en-US" dirty="0" smtClean="0"/>
              <a:t>Guideline: Delegates instead of polymorphism</a:t>
            </a:r>
            <a:endParaRPr lang="en-US" dirty="0"/>
          </a:p>
        </p:txBody>
      </p:sp>
    </p:spTree>
    <p:extLst>
      <p:ext uri="{BB962C8B-B14F-4D97-AF65-F5344CB8AC3E}">
        <p14:creationId xmlns:p14="http://schemas.microsoft.com/office/powerpoint/2010/main" val="2001761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Lambda for Method Definitions</a:t>
            </a:r>
            <a:endParaRPr lang="en-US" dirty="0"/>
          </a:p>
        </p:txBody>
      </p:sp>
      <p:sp>
        <p:nvSpPr>
          <p:cNvPr id="3" name="Content Placeholder 2"/>
          <p:cNvSpPr>
            <a:spLocks noGrp="1"/>
          </p:cNvSpPr>
          <p:nvPr>
            <p:ph sz="quarter" idx="10"/>
          </p:nvPr>
        </p:nvSpPr>
        <p:spPr/>
        <p:txBody>
          <a:bodyPr/>
          <a:lstStyle/>
          <a:p>
            <a:r>
              <a:rPr lang="en-US" dirty="0" smtClean="0"/>
              <a:t>Define implementation for delegate arguments as lambdas</a:t>
            </a:r>
          </a:p>
          <a:p>
            <a:r>
              <a:rPr lang="en-US" dirty="0" smtClean="0"/>
              <a:t>Define event handlers as lambdas</a:t>
            </a:r>
          </a:p>
          <a:p>
            <a:r>
              <a:rPr lang="en-US" dirty="0" smtClean="0"/>
              <a:t>(Guideline, not rule)</a:t>
            </a:r>
            <a:endParaRPr lang="en-US" dirty="0"/>
          </a:p>
        </p:txBody>
      </p:sp>
    </p:spTree>
    <p:extLst>
      <p:ext uri="{BB962C8B-B14F-4D97-AF65-F5344CB8AC3E}">
        <p14:creationId xmlns:p14="http://schemas.microsoft.com/office/powerpoint/2010/main" val="3476268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Delegate and Event Practices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446180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Again, Sort is a great example</a:t>
            </a:r>
          </a:p>
          <a:p>
            <a:r>
              <a:rPr lang="en-GB" dirty="0" smtClean="0"/>
              <a:t>LINQ provides great examples...</a:t>
            </a:r>
          </a:p>
          <a:p>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Separate General from Specific</a:t>
            </a:r>
            <a:endParaRPr lang="en-US" dirty="0"/>
          </a:p>
        </p:txBody>
      </p:sp>
    </p:spTree>
    <p:extLst>
      <p:ext uri="{BB962C8B-B14F-4D97-AF65-F5344CB8AC3E}">
        <p14:creationId xmlns:p14="http://schemas.microsoft.com/office/powerpoint/2010/main" val="332036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Delegates (and events) can be defined with generic arguments</a:t>
            </a:r>
          </a:p>
          <a:p>
            <a:r>
              <a:rPr lang="en-GB" dirty="0" smtClean="0"/>
              <a:t>Sort</a:t>
            </a:r>
          </a:p>
          <a:p>
            <a:pPr lvl="1"/>
            <a:r>
              <a:rPr lang="en-GB" dirty="0" err="1" smtClean="0"/>
              <a:t>CompareTo</a:t>
            </a:r>
            <a:r>
              <a:rPr lang="en-GB" dirty="0" smtClean="0"/>
              <a:t>&lt;T&gt;</a:t>
            </a:r>
          </a:p>
          <a:p>
            <a:r>
              <a:rPr lang="en-GB" dirty="0" smtClean="0"/>
              <a:t>LINQ:	</a:t>
            </a:r>
          </a:p>
          <a:p>
            <a:pPr lvl="1"/>
            <a:r>
              <a:rPr lang="en-GB" dirty="0" smtClean="0"/>
              <a:t>Where&lt;T, bool&gt;</a:t>
            </a:r>
          </a:p>
          <a:p>
            <a:r>
              <a:rPr lang="en-GB" dirty="0" smtClean="0"/>
              <a:t>Events:</a:t>
            </a:r>
          </a:p>
          <a:p>
            <a:pPr lvl="1"/>
            <a:r>
              <a:rPr lang="en-GB" dirty="0" err="1" smtClean="0"/>
              <a:t>EventHandler</a:t>
            </a:r>
            <a:r>
              <a:rPr lang="en-GB" dirty="0" smtClean="0"/>
              <a:t>&lt;T&gt;</a:t>
            </a:r>
            <a:endParaRPr lang="en-GB" dirty="0"/>
          </a:p>
        </p:txBody>
      </p:sp>
      <p:sp>
        <p:nvSpPr>
          <p:cNvPr id="2" name="Title 1"/>
          <p:cNvSpPr>
            <a:spLocks noGrp="1"/>
          </p:cNvSpPr>
          <p:nvPr>
            <p:ph type="title"/>
          </p:nvPr>
        </p:nvSpPr>
        <p:spPr/>
        <p:txBody>
          <a:bodyPr/>
          <a:lstStyle/>
          <a:p>
            <a:r>
              <a:rPr lang="en-US" dirty="0" smtClean="0"/>
              <a:t>Practice: Consider Generic Arguments</a:t>
            </a:r>
            <a:endParaRPr lang="en-US" dirty="0"/>
          </a:p>
        </p:txBody>
      </p:sp>
    </p:spTree>
    <p:extLst>
      <p:ext uri="{BB962C8B-B14F-4D97-AF65-F5344CB8AC3E}">
        <p14:creationId xmlns:p14="http://schemas.microsoft.com/office/powerpoint/2010/main" val="3857951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Operations can report progress by raising events</a:t>
            </a:r>
          </a:p>
          <a:p>
            <a:endParaRPr lang="en-GB" dirty="0"/>
          </a:p>
          <a:p>
            <a:r>
              <a:rPr lang="en-GB" dirty="0" smtClean="0"/>
              <a:t>Operations can report progress by logging messages</a:t>
            </a:r>
          </a:p>
          <a:p>
            <a:endParaRPr lang="en-GB" dirty="0"/>
          </a:p>
        </p:txBody>
      </p:sp>
      <p:sp>
        <p:nvSpPr>
          <p:cNvPr id="2" name="Title 1"/>
          <p:cNvSpPr>
            <a:spLocks noGrp="1"/>
          </p:cNvSpPr>
          <p:nvPr>
            <p:ph type="title"/>
          </p:nvPr>
        </p:nvSpPr>
        <p:spPr/>
        <p:txBody>
          <a:bodyPr/>
          <a:lstStyle/>
          <a:p>
            <a:r>
              <a:rPr lang="en-US" dirty="0" smtClean="0"/>
              <a:t>Examples: Progress Reporting, Logging</a:t>
            </a:r>
            <a:endParaRPr lang="en-US" dirty="0"/>
          </a:p>
        </p:txBody>
      </p:sp>
    </p:spTree>
    <p:extLst>
      <p:ext uri="{BB962C8B-B14F-4D97-AF65-F5344CB8AC3E}">
        <p14:creationId xmlns:p14="http://schemas.microsoft.com/office/powerpoint/2010/main" val="3837600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Delegates </a:t>
            </a:r>
            <a:r>
              <a:rPr lang="en-US" smtClean="0"/>
              <a:t>and </a:t>
            </a:r>
            <a:r>
              <a:rPr lang="en-US" smtClean="0"/>
              <a:t>Events Good </a:t>
            </a:r>
            <a:r>
              <a:rPr lang="en-US" dirty="0" smtClean="0"/>
              <a:t>Outcomes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64888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30418218"/>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val="20000"/>
                    </a:ext>
                  </a:extLst>
                </a:gridCol>
                <a:gridCol w="5906294">
                  <a:extLst>
                    <a:ext uri="{9D8B030D-6E8A-4147-A177-3AD203B41FA5}">
                      <a16:colId xmlns:a16="http://schemas.microsoft.com/office/drawing/2014/main"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Object</a:t>
                      </a:r>
                      <a:r>
                        <a:rPr lang="en-US" sz="3600" baseline="0" dirty="0" smtClean="0">
                          <a:latin typeface="Segoe UI Light" panose="020B0502040204020203" pitchFamily="34" charset="0"/>
                          <a:cs typeface="Segoe UI Light" panose="020B0502040204020203" pitchFamily="34" charset="0"/>
                        </a:rPr>
                        <a:t> Oriented Practices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Encapsulation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Generics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Delegates Events and Lambdas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Interfaces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Functional</a:t>
                      </a:r>
                      <a:r>
                        <a:rPr lang="en-US" sz="2400" baseline="0" dirty="0" smtClean="0">
                          <a:latin typeface="Segoe UI Light" panose="020B0502040204020203" pitchFamily="34" charset="0"/>
                          <a:cs typeface="Segoe UI Light" panose="020B0502040204020203" pitchFamily="34" charset="0"/>
                        </a:rPr>
                        <a:t> Programming</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Abstract Classes</a:t>
                      </a:r>
                    </a:p>
                  </a:txBody>
                  <a:tcPr anchor="ctr"/>
                </a:tc>
                <a:tc>
                  <a:txBody>
                    <a:bodyPr/>
                    <a:lstStyle/>
                    <a:p>
                      <a:r>
                        <a:rPr lang="en-US" sz="2400" dirty="0" smtClean="0">
                          <a:latin typeface="Segoe UI Light" panose="020B0502040204020203" pitchFamily="34" charset="0"/>
                          <a:cs typeface="Segoe UI Light" panose="020B0502040204020203" pitchFamily="34" charset="0"/>
                        </a:rPr>
                        <a:t>08 |</a:t>
                      </a:r>
                      <a:r>
                        <a:rPr lang="en-US" sz="2400" baseline="0" dirty="0" smtClean="0">
                          <a:latin typeface="Segoe UI Light" panose="020B0502040204020203" pitchFamily="34" charset="0"/>
                          <a:cs typeface="Segoe UI Light" panose="020B0502040204020203" pitchFamily="34" charset="0"/>
                        </a:rPr>
                        <a:t> Review Exercises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Delegates define outbound interfaces</a:t>
            </a:r>
          </a:p>
          <a:p>
            <a:r>
              <a:rPr lang="en-GB" dirty="0" smtClean="0"/>
              <a:t>Client(s) need to implement one method.</a:t>
            </a:r>
          </a:p>
          <a:p>
            <a:r>
              <a:rPr lang="en-GB" dirty="0" smtClean="0"/>
              <a:t>Weak coupling.</a:t>
            </a:r>
          </a:p>
          <a:p>
            <a:pPr lvl="1"/>
            <a:r>
              <a:rPr lang="en-GB" dirty="0" smtClean="0"/>
              <a:t>No interface implementation requirements</a:t>
            </a:r>
          </a:p>
          <a:p>
            <a:pPr lvl="1"/>
            <a:r>
              <a:rPr lang="en-GB" dirty="0" smtClean="0"/>
              <a:t>No abstract method requirements</a:t>
            </a:r>
          </a:p>
          <a:p>
            <a:endParaRPr lang="en-GB" dirty="0" smtClean="0"/>
          </a:p>
        </p:txBody>
      </p:sp>
      <p:sp>
        <p:nvSpPr>
          <p:cNvPr id="2" name="Title 1"/>
          <p:cNvSpPr>
            <a:spLocks noGrp="1"/>
          </p:cNvSpPr>
          <p:nvPr>
            <p:ph type="title"/>
          </p:nvPr>
        </p:nvSpPr>
        <p:spPr/>
        <p:txBody>
          <a:bodyPr>
            <a:normAutofit/>
          </a:bodyPr>
          <a:lstStyle/>
          <a:p>
            <a:r>
              <a:rPr lang="en-US" dirty="0" smtClean="0"/>
              <a:t>Good Outcome: Easily </a:t>
            </a:r>
            <a:r>
              <a:rPr lang="en-US" dirty="0" err="1" smtClean="0"/>
              <a:t>Composable</a:t>
            </a:r>
            <a:endParaRPr lang="en-US" dirty="0"/>
          </a:p>
        </p:txBody>
      </p:sp>
    </p:spTree>
    <p:extLst>
      <p:ext uri="{BB962C8B-B14F-4D97-AF65-F5344CB8AC3E}">
        <p14:creationId xmlns:p14="http://schemas.microsoft.com/office/powerpoint/2010/main" val="161061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Delegate definitions don’t add global names</a:t>
            </a:r>
          </a:p>
          <a:p>
            <a:pPr lvl="1"/>
            <a:r>
              <a:rPr lang="en-GB" dirty="0" smtClean="0"/>
              <a:t>Interfaces and abstract base classes do</a:t>
            </a:r>
          </a:p>
          <a:p>
            <a:r>
              <a:rPr lang="en-GB" dirty="0" smtClean="0"/>
              <a:t>Public names should refer to domain objects</a:t>
            </a:r>
            <a:endParaRPr lang="en-GB" dirty="0"/>
          </a:p>
        </p:txBody>
      </p:sp>
      <p:sp>
        <p:nvSpPr>
          <p:cNvPr id="2" name="Title 1"/>
          <p:cNvSpPr>
            <a:spLocks noGrp="1"/>
          </p:cNvSpPr>
          <p:nvPr>
            <p:ph type="title"/>
          </p:nvPr>
        </p:nvSpPr>
        <p:spPr/>
        <p:txBody>
          <a:bodyPr>
            <a:normAutofit/>
          </a:bodyPr>
          <a:lstStyle/>
          <a:p>
            <a:r>
              <a:rPr lang="en-US" dirty="0" smtClean="0"/>
              <a:t>Good Outcome: Minimize Name Collisions</a:t>
            </a:r>
            <a:endParaRPr lang="en-US" dirty="0"/>
          </a:p>
        </p:txBody>
      </p:sp>
    </p:spTree>
    <p:extLst>
      <p:ext uri="{BB962C8B-B14F-4D97-AF65-F5344CB8AC3E}">
        <p14:creationId xmlns:p14="http://schemas.microsoft.com/office/powerpoint/2010/main" val="2597530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Delegates, Events and Lambdas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Module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297196918"/>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val="20000"/>
                    </a:ext>
                  </a:extLst>
                </a:gridCol>
                <a:gridCol w="5906294">
                  <a:extLst>
                    <a:ext uri="{9D8B030D-6E8A-4147-A177-3AD203B41FA5}">
                      <a16:colId xmlns:a16="http://schemas.microsoft.com/office/drawing/2014/main"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Delegates, Events and Lambdas</a:t>
                      </a:r>
                    </a:p>
                  </a:txBody>
                  <a:tcPr anchor="ctr"/>
                </a:tc>
                <a:tc hMerge="1">
                  <a:txBody>
                    <a:bodyPr/>
                    <a:lstStyle/>
                    <a:p>
                      <a:endParaRPr lang="en-US" dirty="0"/>
                    </a:p>
                  </a:txBody>
                  <a:tcPr/>
                </a:tc>
                <a:extLst>
                  <a:ext uri="{0D108BD9-81ED-4DB2-BD59-A6C34878D82A}">
                    <a16:rowId xmlns:a16="http://schemas.microsoft.com/office/drawing/2014/main"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Definition</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Guidelines</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Delegate and Event Practices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t>
                      </a:r>
                      <a:r>
                        <a:rPr lang="en-US" sz="2400" kern="1200" baseline="0" dirty="0" smtClean="0">
                          <a:solidFill>
                            <a:schemeClr val="dk1"/>
                          </a:solidFill>
                          <a:latin typeface="Segoe UI Light" panose="020B0502040204020203" pitchFamily="34" charset="0"/>
                          <a:ea typeface="+mn-ea"/>
                          <a:cs typeface="Segoe UI Light" panose="020B0502040204020203" pitchFamily="34" charset="0"/>
                        </a:rPr>
                        <a:t>Delegate and </a:t>
                      </a:r>
                      <a:r>
                        <a:rPr lang="en-US" sz="2400" kern="1200" baseline="0" dirty="0" smtClean="0">
                          <a:solidFill>
                            <a:schemeClr val="dk1"/>
                          </a:solidFill>
                          <a:latin typeface="Segoe UI Light" panose="020B0502040204020203" pitchFamily="34" charset="0"/>
                          <a:ea typeface="+mn-ea"/>
                          <a:cs typeface="Segoe UI Light" panose="020B0502040204020203" pitchFamily="34" charset="0"/>
                        </a:rPr>
                        <a:t>Events </a:t>
                      </a:r>
                      <a:r>
                        <a:rPr lang="en-US" sz="2400" kern="1200" baseline="0" dirty="0" smtClean="0">
                          <a:solidFill>
                            <a:schemeClr val="dk1"/>
                          </a:solidFill>
                          <a:latin typeface="Segoe UI Light" panose="020B0502040204020203" pitchFamily="34" charset="0"/>
                          <a:ea typeface="+mn-ea"/>
                          <a:cs typeface="Segoe UI Light" panose="020B0502040204020203" pitchFamily="34" charset="0"/>
                        </a:rPr>
                        <a:t>Good Outcomes</a:t>
                      </a: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87484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Definition</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08676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GB" dirty="0" smtClean="0"/>
              <a:t>A Delegate is a type safe method reference. It is used for defining outbound interfaces.</a:t>
            </a:r>
          </a:p>
          <a:p>
            <a:pPr marL="0" indent="0" algn="ctr">
              <a:buNone/>
            </a:pPr>
            <a:endParaRPr lang="en-GB" dirty="0"/>
          </a:p>
          <a:p>
            <a:pPr marL="0" indent="0" algn="ctr">
              <a:buNone/>
            </a:pPr>
            <a:r>
              <a:rPr lang="en-GB" dirty="0" smtClean="0"/>
              <a:t>An Event is a delegate with a specific format (sender, event </a:t>
            </a:r>
            <a:r>
              <a:rPr lang="en-GB" dirty="0" err="1" smtClean="0"/>
              <a:t>args</a:t>
            </a:r>
            <a:r>
              <a:rPr lang="en-GB" dirty="0" smtClean="0"/>
              <a:t>). It is used to define outbound notifications.</a:t>
            </a:r>
          </a:p>
          <a:p>
            <a:pPr marL="0" indent="0" algn="ctr">
              <a:buNone/>
            </a:pPr>
            <a:endParaRPr lang="en-GB" dirty="0"/>
          </a:p>
          <a:p>
            <a:pPr marL="0" indent="0" algn="ctr">
              <a:buNone/>
            </a:pPr>
            <a:r>
              <a:rPr lang="en-GB" dirty="0" smtClean="0"/>
              <a:t>A Lambda Expression is a shorthand syntax for expressions. Lambda Expressions can be used to define delegate instances or event handlers.</a:t>
            </a:r>
            <a:endParaRPr lang="en-GB" dirty="0"/>
          </a:p>
        </p:txBody>
      </p:sp>
      <p:sp>
        <p:nvSpPr>
          <p:cNvPr id="2" name="Title 1"/>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r>
              <a:rPr lang="en-US" dirty="0" smtClean="0"/>
              <a:t>Delegate</a:t>
            </a:r>
          </a:p>
          <a:p>
            <a:pPr lvl="1"/>
            <a:r>
              <a:rPr lang="en-US" dirty="0" smtClean="0"/>
              <a:t>Defines method signature</a:t>
            </a:r>
          </a:p>
          <a:p>
            <a:pPr lvl="1"/>
            <a:r>
              <a:rPr lang="en-US" dirty="0" smtClean="0"/>
              <a:t>Defines Arguments</a:t>
            </a:r>
          </a:p>
          <a:p>
            <a:pPr lvl="1"/>
            <a:r>
              <a:rPr lang="en-US" dirty="0" smtClean="0"/>
              <a:t>Defines Return Value</a:t>
            </a:r>
          </a:p>
          <a:p>
            <a:pPr lvl="1"/>
            <a:r>
              <a:rPr lang="en-US" dirty="0" err="1" smtClean="0"/>
              <a:t>SingleCast</a:t>
            </a:r>
            <a:r>
              <a:rPr lang="en-US" dirty="0" smtClean="0"/>
              <a:t>, Multicast</a:t>
            </a:r>
          </a:p>
          <a:p>
            <a:pPr lvl="1"/>
            <a:r>
              <a:rPr lang="en-US" dirty="0" smtClean="0"/>
              <a:t>Delegates may be Null </a:t>
            </a:r>
            <a:endParaRPr lang="en-US" dirty="0"/>
          </a:p>
        </p:txBody>
      </p:sp>
      <p:sp>
        <p:nvSpPr>
          <p:cNvPr id="3" name="Content Placeholder 2"/>
          <p:cNvSpPr>
            <a:spLocks noGrp="1"/>
          </p:cNvSpPr>
          <p:nvPr>
            <p:ph sz="quarter" idx="4"/>
          </p:nvPr>
        </p:nvSpPr>
        <p:spPr/>
        <p:txBody>
          <a:bodyPr/>
          <a:lstStyle/>
          <a:p>
            <a:r>
              <a:rPr lang="en-US" dirty="0" smtClean="0"/>
              <a:t>Event</a:t>
            </a:r>
          </a:p>
          <a:p>
            <a:pPr lvl="1"/>
            <a:r>
              <a:rPr lang="en-US" dirty="0" smtClean="0"/>
              <a:t>Method Signature Pattern</a:t>
            </a:r>
          </a:p>
          <a:p>
            <a:pPr lvl="1"/>
            <a:r>
              <a:rPr lang="en-US" dirty="0" smtClean="0"/>
              <a:t>May Subscribe / Unsubscribe</a:t>
            </a:r>
          </a:p>
          <a:p>
            <a:pPr lvl="1"/>
            <a:r>
              <a:rPr lang="en-US" dirty="0" smtClean="0"/>
              <a:t>May have no Subscribers</a:t>
            </a:r>
          </a:p>
          <a:p>
            <a:pPr lvl="1"/>
            <a:r>
              <a:rPr lang="en-US" dirty="0" smtClean="0"/>
              <a:t>May have multiple Subscribers</a:t>
            </a:r>
          </a:p>
          <a:p>
            <a:pPr lvl="1"/>
            <a:endParaRPr lang="en-US" dirty="0"/>
          </a:p>
        </p:txBody>
      </p:sp>
      <p:sp>
        <p:nvSpPr>
          <p:cNvPr id="4" name="Title 3"/>
          <p:cNvSpPr>
            <a:spLocks noGrp="1"/>
          </p:cNvSpPr>
          <p:nvPr>
            <p:ph type="title"/>
          </p:nvPr>
        </p:nvSpPr>
        <p:spPr/>
        <p:txBody>
          <a:bodyPr/>
          <a:lstStyle/>
          <a:p>
            <a:r>
              <a:rPr lang="en-US" dirty="0" smtClean="0"/>
              <a:t>Contrasting Delegates and Events</a:t>
            </a:r>
            <a:endParaRPr lang="en-US" dirty="0"/>
          </a:p>
        </p:txBody>
      </p:sp>
    </p:spTree>
    <p:extLst>
      <p:ext uri="{BB962C8B-B14F-4D97-AF65-F5344CB8AC3E}">
        <p14:creationId xmlns:p14="http://schemas.microsoft.com/office/powerpoint/2010/main" val="65084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pPr marL="0" indent="0">
              <a:buNone/>
            </a:pPr>
            <a:r>
              <a:rPr lang="en-US" dirty="0" smtClean="0"/>
              <a:t>Delegates should be used to define methods that your object </a:t>
            </a:r>
            <a:r>
              <a:rPr lang="en-US" i="1" dirty="0" smtClean="0"/>
              <a:t>will</a:t>
            </a:r>
            <a:r>
              <a:rPr lang="en-US" dirty="0" smtClean="0"/>
              <a:t> call as part of its regular use</a:t>
            </a:r>
          </a:p>
        </p:txBody>
      </p:sp>
      <p:sp>
        <p:nvSpPr>
          <p:cNvPr id="3" name="Content Placeholder 2"/>
          <p:cNvSpPr>
            <a:spLocks noGrp="1"/>
          </p:cNvSpPr>
          <p:nvPr>
            <p:ph sz="quarter" idx="4"/>
          </p:nvPr>
        </p:nvSpPr>
        <p:spPr/>
        <p:txBody>
          <a:bodyPr/>
          <a:lstStyle/>
          <a:p>
            <a:pPr marL="0" indent="0">
              <a:buNone/>
            </a:pPr>
            <a:r>
              <a:rPr lang="en-US" dirty="0" smtClean="0"/>
              <a:t>Events should be used to define outgoing notifications that </a:t>
            </a:r>
            <a:r>
              <a:rPr lang="en-US" i="1" dirty="0" smtClean="0"/>
              <a:t>may or may not</a:t>
            </a:r>
            <a:r>
              <a:rPr lang="en-US" dirty="0" smtClean="0"/>
              <a:t> be called as part of its regular use.</a:t>
            </a:r>
          </a:p>
        </p:txBody>
      </p:sp>
      <p:sp>
        <p:nvSpPr>
          <p:cNvPr id="4" name="Title 3"/>
          <p:cNvSpPr>
            <a:spLocks noGrp="1"/>
          </p:cNvSpPr>
          <p:nvPr>
            <p:ph type="title"/>
          </p:nvPr>
        </p:nvSpPr>
        <p:spPr/>
        <p:txBody>
          <a:bodyPr/>
          <a:lstStyle/>
          <a:p>
            <a:r>
              <a:rPr lang="en-US" dirty="0" smtClean="0"/>
              <a:t>Contrasting Delegates and Events: Practice</a:t>
            </a:r>
            <a:endParaRPr lang="en-US" dirty="0"/>
          </a:p>
        </p:txBody>
      </p:sp>
    </p:spTree>
    <p:extLst>
      <p:ext uri="{BB962C8B-B14F-4D97-AF65-F5344CB8AC3E}">
        <p14:creationId xmlns:p14="http://schemas.microsoft.com/office/powerpoint/2010/main" val="372864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Lambdas?</a:t>
            </a:r>
            <a:endParaRPr lang="en-US" dirty="0"/>
          </a:p>
        </p:txBody>
      </p:sp>
      <p:sp>
        <p:nvSpPr>
          <p:cNvPr id="3" name="Content Placeholder 2"/>
          <p:cNvSpPr>
            <a:spLocks noGrp="1"/>
          </p:cNvSpPr>
          <p:nvPr>
            <p:ph sz="quarter" idx="10"/>
          </p:nvPr>
        </p:nvSpPr>
        <p:spPr/>
        <p:txBody>
          <a:bodyPr/>
          <a:lstStyle/>
          <a:p>
            <a:r>
              <a:rPr lang="en-US" dirty="0" smtClean="0"/>
              <a:t>Lambda expressions can define a method at the point of its use</a:t>
            </a:r>
          </a:p>
          <a:p>
            <a:pPr lvl="1"/>
            <a:r>
              <a:rPr lang="en-US" dirty="0" smtClean="0"/>
              <a:t>Assign to a delegate variable</a:t>
            </a:r>
          </a:p>
          <a:p>
            <a:pPr lvl="1"/>
            <a:r>
              <a:rPr lang="en-US" dirty="0" smtClean="0"/>
              <a:t>Attach to an event handler</a:t>
            </a:r>
            <a:endParaRPr lang="en-US" dirty="0"/>
          </a:p>
        </p:txBody>
      </p:sp>
    </p:spTree>
    <p:extLst>
      <p:ext uri="{BB962C8B-B14F-4D97-AF65-F5344CB8AC3E}">
        <p14:creationId xmlns:p14="http://schemas.microsoft.com/office/powerpoint/2010/main" val="33509251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9BF63586D9884E9335F37127EABBE8" ma:contentTypeVersion="1" ma:contentTypeDescription="Create a new document." ma:contentTypeScope="" ma:versionID="3b40c7f62b06f9f0cd473a069af3a91f">
  <xsd:schema xmlns:xsd="http://www.w3.org/2001/XMLSchema" xmlns:xs="http://www.w3.org/2001/XMLSchema" xmlns:p="http://schemas.microsoft.com/office/2006/metadata/properties" xmlns:ns3="e5a13ba8-98e3-4f23-a221-7ac9824aa662" targetNamespace="http://schemas.microsoft.com/office/2006/metadata/properties" ma:root="true" ma:fieldsID="4327d685be69599737fa0038b3ab671f" ns3:_="">
    <xsd:import namespace="e5a13ba8-98e3-4f23-a221-7ac9824aa6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13ba8-98e3-4f23-a221-7ac9824aa66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25FDD9-4C58-4084-9F89-0E6ADD6FFF5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5a13ba8-98e3-4f23-a221-7ac9824aa662"/>
    <ds:schemaRef ds:uri="http://www.w3.org/XML/1998/namespace"/>
    <ds:schemaRef ds:uri="http://purl.org/dc/dcmitype/"/>
  </ds:schemaRefs>
</ds:datastoreItem>
</file>

<file path=customXml/itemProps2.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3.xml><?xml version="1.0" encoding="utf-8"?>
<ds:datastoreItem xmlns:ds="http://schemas.openxmlformats.org/officeDocument/2006/customXml" ds:itemID="{DABDB566-B5C0-42A7-A33C-2648D176B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13ba8-98e3-4f23-a221-7ac9824aa6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10013</TotalTime>
  <Words>1223</Words>
  <Application>Microsoft Office PowerPoint</Application>
  <PresentationFormat>Widescreen</PresentationFormat>
  <Paragraphs>228</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Segoe</vt:lpstr>
      <vt:lpstr>Segoe UI</vt:lpstr>
      <vt:lpstr>Segoe UI Light</vt:lpstr>
      <vt:lpstr>1_Office Theme</vt:lpstr>
      <vt:lpstr>Object Oriented Practices</vt:lpstr>
      <vt:lpstr>Course Topics</vt:lpstr>
      <vt:lpstr>PowerPoint Presentation</vt:lpstr>
      <vt:lpstr>Module Topics</vt:lpstr>
      <vt:lpstr>PowerPoint Presentation</vt:lpstr>
      <vt:lpstr>Definitions</vt:lpstr>
      <vt:lpstr>Contrasting Delegates and Events</vt:lpstr>
      <vt:lpstr>Contrasting Delegates and Events: Practice</vt:lpstr>
      <vt:lpstr>What about Lambdas?</vt:lpstr>
      <vt:lpstr>PowerPoint Presentation</vt:lpstr>
      <vt:lpstr>Raise Events for Notifications</vt:lpstr>
      <vt:lpstr>Delegate Arguments Express Missing Algorithm</vt:lpstr>
      <vt:lpstr>Guideline: Delegates instead of polymorphism</vt:lpstr>
      <vt:lpstr>Lambda for Method Definitions</vt:lpstr>
      <vt:lpstr>PowerPoint Presentation</vt:lpstr>
      <vt:lpstr>Separate General from Specific</vt:lpstr>
      <vt:lpstr>Practice: Consider Generic Arguments</vt:lpstr>
      <vt:lpstr>Examples: Progress Reporting, Logging</vt:lpstr>
      <vt:lpstr>PowerPoint Presentation</vt:lpstr>
      <vt:lpstr>Good Outcome: Easily Composable</vt:lpstr>
      <vt:lpstr>Good Outcome: Minimize Name Collisions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James Sturtevant</cp:lastModifiedBy>
  <cp:revision>432</cp:revision>
  <dcterms:created xsi:type="dcterms:W3CDTF">2013-02-15T23:12:42Z</dcterms:created>
  <dcterms:modified xsi:type="dcterms:W3CDTF">2015-10-06T00:40:48Z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0x010100BD9BF63586D9884E9335F37127EABBE8</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ies>
</file>