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handoutMasterIdLst>
    <p:handoutMasterId r:id="rId28"/>
  </p:handoutMasterIdLst>
  <p:sldIdLst>
    <p:sldId id="271" r:id="rId5"/>
    <p:sldId id="274" r:id="rId6"/>
    <p:sldId id="277" r:id="rId7"/>
    <p:sldId id="321" r:id="rId8"/>
    <p:sldId id="322" r:id="rId9"/>
    <p:sldId id="278" r:id="rId10"/>
    <p:sldId id="286" r:id="rId11"/>
    <p:sldId id="284" r:id="rId12"/>
    <p:sldId id="317" r:id="rId13"/>
    <p:sldId id="318" r:id="rId14"/>
    <p:sldId id="308" r:id="rId15"/>
    <p:sldId id="312" r:id="rId16"/>
    <p:sldId id="306" r:id="rId17"/>
    <p:sldId id="288" r:id="rId18"/>
    <p:sldId id="313" r:id="rId19"/>
    <p:sldId id="319" r:id="rId20"/>
    <p:sldId id="291" r:id="rId21"/>
    <p:sldId id="320" r:id="rId22"/>
    <p:sldId id="314" r:id="rId23"/>
    <p:sldId id="293" r:id="rId24"/>
    <p:sldId id="297" r:id="rId25"/>
    <p:sldId id="26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50843" autoAdjust="0"/>
  </p:normalViewPr>
  <p:slideViewPr>
    <p:cSldViewPr snapToGrid="0">
      <p:cViewPr varScale="1">
        <p:scale>
          <a:sx n="44" d="100"/>
          <a:sy n="44" d="100"/>
        </p:scale>
        <p:origin x="1460" y="40"/>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msdn.microsoft.com/en-us/library/system.nullable.aspx"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msdn.microsoft.com/en-us/library/2cf62fcy.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This is the</a:t>
            </a:r>
            <a:r>
              <a:rPr lang="en-US" baseline="0" dirty="0" smtClean="0"/>
              <a:t> Generics module.</a:t>
            </a:r>
          </a:p>
          <a:p>
            <a:r>
              <a:rPr lang="en-US" baseline="0" dirty="0" smtClean="0"/>
              <a:t>I’ve tested this to be 30 minutes in length for the slide deck.</a:t>
            </a:r>
          </a:p>
          <a:p>
            <a:r>
              <a:rPr lang="en-US" baseline="0" dirty="0" smtClean="0"/>
              <a:t>The code review portion should be 45 minutes.</a:t>
            </a:r>
          </a:p>
          <a:p>
            <a:endParaRPr lang="en-US" baseline="0" dirty="0" smtClean="0"/>
          </a:p>
          <a:p>
            <a:r>
              <a:rPr lang="en-US" baseline="0" dirty="0" smtClean="0"/>
              <a:t>The speaker notes on the slides will detail the key concepts we want to cover in each of these slid</a:t>
            </a:r>
          </a:p>
          <a:p>
            <a:endParaRPr lang="en-US" baseline="0" dirty="0" smtClean="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Contrast</a:t>
            </a:r>
            <a:r>
              <a:rPr lang="en-GB" baseline="0" dirty="0" smtClean="0">
                <a:solidFill>
                  <a:schemeClr val="tx2"/>
                </a:solidFill>
                <a:latin typeface="Segoe" pitchFamily="34" charset="0"/>
              </a:rPr>
              <a:t> these with earlier collection examples.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Compile time checking on types.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Tree>
    <p:extLst>
      <p:ext uri="{BB962C8B-B14F-4D97-AF65-F5344CB8AC3E}">
        <p14:creationId xmlns:p14="http://schemas.microsoft.com/office/powerpoint/2010/main" val="705657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If we don’t specify anything, type</a:t>
            </a:r>
            <a:r>
              <a:rPr lang="en-GB" baseline="0" dirty="0" smtClean="0">
                <a:solidFill>
                  <a:schemeClr val="tx2"/>
                </a:solidFill>
                <a:latin typeface="Segoe" pitchFamily="34" charset="0"/>
              </a:rPr>
              <a:t> parameters are </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Where keyword</a:t>
            </a:r>
          </a:p>
          <a:p>
            <a:endParaRPr lang="en-GB" baseline="0" dirty="0" smtClean="0">
              <a:solidFill>
                <a:schemeClr val="tx2"/>
              </a:solidFill>
              <a:latin typeface="Segoe" pitchFamily="34" charset="0"/>
            </a:endParaRPr>
          </a:p>
          <a:p>
            <a:pPr fontAlgn="t"/>
            <a:r>
              <a:rPr lang="en-US" sz="1200" kern="1200" dirty="0" smtClean="0">
                <a:solidFill>
                  <a:schemeClr val="tx1"/>
                </a:solidFill>
                <a:effectLst/>
                <a:latin typeface="+mn-lt"/>
                <a:ea typeface="+mn-ea"/>
                <a:cs typeface="+mn-cs"/>
              </a:rPr>
              <a:t>where T: </a:t>
            </a:r>
            <a:r>
              <a:rPr lang="en-US" sz="1200" kern="1200" dirty="0" err="1" smtClean="0">
                <a:solidFill>
                  <a:schemeClr val="tx1"/>
                </a:solidFill>
                <a:effectLst/>
                <a:latin typeface="+mn-lt"/>
                <a:ea typeface="+mn-ea"/>
                <a:cs typeface="+mn-cs"/>
              </a:rPr>
              <a:t>struct</a:t>
            </a:r>
            <a:endParaRPr lang="en-US" sz="1200" kern="1200" dirty="0" smtClean="0">
              <a:solidFill>
                <a:schemeClr val="tx1"/>
              </a:solidFill>
              <a:effectLst/>
              <a:latin typeface="+mn-lt"/>
              <a:ea typeface="+mn-ea"/>
              <a:cs typeface="+mn-cs"/>
            </a:endParaRPr>
          </a:p>
          <a:p>
            <a:pPr fontAlgn="t"/>
            <a:r>
              <a:rPr lang="en-US" sz="1200" kern="1200" dirty="0" smtClean="0">
                <a:solidFill>
                  <a:schemeClr val="tx1"/>
                </a:solidFill>
                <a:effectLst/>
                <a:latin typeface="+mn-lt"/>
                <a:ea typeface="+mn-ea"/>
                <a:cs typeface="+mn-cs"/>
              </a:rPr>
              <a:t>	The type argument must be a value type. Any value type except </a:t>
            </a:r>
            <a:r>
              <a:rPr lang="en-US" sz="1200" u="none" strike="noStrike" kern="1200" dirty="0" err="1" smtClean="0">
                <a:solidFill>
                  <a:schemeClr val="tx1"/>
                </a:solidFill>
                <a:effectLst/>
                <a:latin typeface="+mn-lt"/>
                <a:ea typeface="+mn-ea"/>
                <a:cs typeface="+mn-cs"/>
                <a:hlinkClick r:id="rId3"/>
              </a:rPr>
              <a:t>Nullable</a:t>
            </a:r>
            <a:r>
              <a:rPr lang="en-US" sz="1200" kern="1200" dirty="0" smtClean="0">
                <a:solidFill>
                  <a:schemeClr val="tx1"/>
                </a:solidFill>
                <a:effectLst/>
                <a:latin typeface="+mn-lt"/>
                <a:ea typeface="+mn-ea"/>
                <a:cs typeface="+mn-cs"/>
              </a:rPr>
              <a:t> can be specified. </a:t>
            </a:r>
            <a:r>
              <a:rPr lang="en-US" sz="1200" kern="1200" dirty="0" err="1" smtClean="0">
                <a:solidFill>
                  <a:schemeClr val="tx1"/>
                </a:solidFill>
                <a:effectLst/>
                <a:latin typeface="+mn-lt"/>
                <a:ea typeface="+mn-ea"/>
                <a:cs typeface="+mn-cs"/>
              </a:rPr>
              <a:t>See</a:t>
            </a:r>
            <a:r>
              <a:rPr lang="en-US" sz="1200" u="none" strike="noStrike" kern="1200" dirty="0" err="1" smtClean="0">
                <a:solidFill>
                  <a:schemeClr val="tx1"/>
                </a:solidFill>
                <a:effectLst/>
                <a:latin typeface="+mn-lt"/>
                <a:ea typeface="+mn-ea"/>
                <a:cs typeface="+mn-cs"/>
                <a:hlinkClick r:id="rId4"/>
              </a:rPr>
              <a:t>Using</a:t>
            </a:r>
            <a:r>
              <a:rPr lang="en-US" sz="1200" u="none" strike="noStrike" kern="1200" dirty="0" smtClean="0">
                <a:solidFill>
                  <a:schemeClr val="tx1"/>
                </a:solidFill>
                <a:effectLst/>
                <a:latin typeface="+mn-lt"/>
                <a:ea typeface="+mn-ea"/>
                <a:cs typeface="+mn-cs"/>
                <a:hlinkClick r:id="rId4"/>
              </a:rPr>
              <a:t> </a:t>
            </a:r>
            <a:r>
              <a:rPr lang="en-US" sz="1200" u="none" strike="noStrike" kern="1200" dirty="0" err="1" smtClean="0">
                <a:solidFill>
                  <a:schemeClr val="tx1"/>
                </a:solidFill>
                <a:effectLst/>
                <a:latin typeface="+mn-lt"/>
                <a:ea typeface="+mn-ea"/>
                <a:cs typeface="+mn-cs"/>
                <a:hlinkClick r:id="rId4"/>
              </a:rPr>
              <a:t>Nullable</a:t>
            </a:r>
            <a:r>
              <a:rPr lang="en-US" sz="1200" u="none" strike="noStrike" kern="1200" dirty="0" smtClean="0">
                <a:solidFill>
                  <a:schemeClr val="tx1"/>
                </a:solidFill>
                <a:effectLst/>
                <a:latin typeface="+mn-lt"/>
                <a:ea typeface="+mn-ea"/>
                <a:cs typeface="+mn-cs"/>
                <a:hlinkClick r:id="rId4"/>
              </a:rPr>
              <a:t> Types (C# Programming Guide)</a:t>
            </a:r>
            <a:r>
              <a:rPr lang="en-US" sz="1200" kern="1200" dirty="0" smtClean="0">
                <a:solidFill>
                  <a:schemeClr val="tx1"/>
                </a:solidFill>
                <a:effectLst/>
                <a:latin typeface="+mn-lt"/>
                <a:ea typeface="+mn-ea"/>
                <a:cs typeface="+mn-cs"/>
              </a:rPr>
              <a:t> for more information.</a:t>
            </a:r>
          </a:p>
          <a:p>
            <a:pPr fontAlgn="t"/>
            <a:r>
              <a:rPr lang="en-US" sz="1200" kern="1200" dirty="0" smtClean="0">
                <a:solidFill>
                  <a:schemeClr val="tx1"/>
                </a:solidFill>
                <a:effectLst/>
                <a:latin typeface="+mn-lt"/>
                <a:ea typeface="+mn-ea"/>
                <a:cs typeface="+mn-cs"/>
              </a:rPr>
              <a:t>where T : class</a:t>
            </a:r>
          </a:p>
          <a:p>
            <a:pPr fontAlgn="t"/>
            <a:r>
              <a:rPr lang="en-US" sz="1200" kern="1200" dirty="0" smtClean="0">
                <a:solidFill>
                  <a:schemeClr val="tx1"/>
                </a:solidFill>
                <a:effectLst/>
                <a:latin typeface="+mn-lt"/>
                <a:ea typeface="+mn-ea"/>
                <a:cs typeface="+mn-cs"/>
              </a:rPr>
              <a:t>	The type argument must be a reference type; this applies also to any class, interface, delegate, or array type.</a:t>
            </a:r>
          </a:p>
          <a:p>
            <a:pPr fontAlgn="t"/>
            <a:r>
              <a:rPr lang="en-US" sz="1200" kern="1200" dirty="0" smtClean="0">
                <a:solidFill>
                  <a:schemeClr val="tx1"/>
                </a:solidFill>
                <a:effectLst/>
                <a:latin typeface="+mn-lt"/>
                <a:ea typeface="+mn-ea"/>
                <a:cs typeface="+mn-cs"/>
              </a:rPr>
              <a:t>where T : new()</a:t>
            </a:r>
          </a:p>
          <a:p>
            <a:pPr fontAlgn="t"/>
            <a:r>
              <a:rPr lang="en-US" sz="1200" kern="1200" dirty="0" smtClean="0">
                <a:solidFill>
                  <a:schemeClr val="tx1"/>
                </a:solidFill>
                <a:effectLst/>
                <a:latin typeface="+mn-lt"/>
                <a:ea typeface="+mn-ea"/>
                <a:cs typeface="+mn-cs"/>
              </a:rPr>
              <a:t>	The type argument must have a public </a:t>
            </a:r>
            <a:r>
              <a:rPr lang="en-US" sz="1200" kern="1200" dirty="0" err="1" smtClean="0">
                <a:solidFill>
                  <a:schemeClr val="tx1"/>
                </a:solidFill>
                <a:effectLst/>
                <a:latin typeface="+mn-lt"/>
                <a:ea typeface="+mn-ea"/>
                <a:cs typeface="+mn-cs"/>
              </a:rPr>
              <a:t>parameterless</a:t>
            </a:r>
            <a:r>
              <a:rPr lang="en-US" sz="1200" kern="1200" dirty="0" smtClean="0">
                <a:solidFill>
                  <a:schemeClr val="tx1"/>
                </a:solidFill>
                <a:effectLst/>
                <a:latin typeface="+mn-lt"/>
                <a:ea typeface="+mn-ea"/>
                <a:cs typeface="+mn-cs"/>
              </a:rPr>
              <a:t> constructor. When used together with other constraints, the </a:t>
            </a:r>
            <a:r>
              <a:rPr lang="en-US" sz="1200" b="1" kern="1200" dirty="0" smtClean="0">
                <a:solidFill>
                  <a:schemeClr val="tx1"/>
                </a:solidFill>
                <a:effectLst/>
                <a:latin typeface="+mn-lt"/>
                <a:ea typeface="+mn-ea"/>
                <a:cs typeface="+mn-cs"/>
              </a:rPr>
              <a:t>new()</a:t>
            </a:r>
            <a:r>
              <a:rPr lang="en-US" sz="1200" kern="1200" dirty="0" smtClean="0">
                <a:solidFill>
                  <a:schemeClr val="tx1"/>
                </a:solidFill>
                <a:effectLst/>
                <a:latin typeface="+mn-lt"/>
                <a:ea typeface="+mn-ea"/>
                <a:cs typeface="+mn-cs"/>
              </a:rPr>
              <a:t> constraint must be specified last.</a:t>
            </a:r>
          </a:p>
          <a:p>
            <a:pPr fontAlgn="t"/>
            <a:r>
              <a:rPr lang="en-US" sz="1200" kern="1200" dirty="0" smtClean="0">
                <a:solidFill>
                  <a:schemeClr val="tx1"/>
                </a:solidFill>
                <a:effectLst/>
                <a:latin typeface="+mn-lt"/>
                <a:ea typeface="+mn-ea"/>
                <a:cs typeface="+mn-cs"/>
              </a:rPr>
              <a:t>where T : &lt;base class name&gt;</a:t>
            </a:r>
          </a:p>
          <a:p>
            <a:pPr fontAlgn="t"/>
            <a:r>
              <a:rPr lang="en-US" sz="1200" kern="1200" dirty="0" smtClean="0">
                <a:solidFill>
                  <a:schemeClr val="tx1"/>
                </a:solidFill>
                <a:effectLst/>
                <a:latin typeface="+mn-lt"/>
                <a:ea typeface="+mn-ea"/>
                <a:cs typeface="+mn-cs"/>
              </a:rPr>
              <a:t>	The type argument must be or derive from the specified base class.</a:t>
            </a:r>
          </a:p>
          <a:p>
            <a:pPr fontAlgn="t"/>
            <a:r>
              <a:rPr lang="en-US" sz="1200" kern="1200" dirty="0" smtClean="0">
                <a:solidFill>
                  <a:schemeClr val="tx1"/>
                </a:solidFill>
                <a:effectLst/>
                <a:latin typeface="+mn-lt"/>
                <a:ea typeface="+mn-ea"/>
                <a:cs typeface="+mn-cs"/>
              </a:rPr>
              <a:t>where T : &lt;interface name&gt;</a:t>
            </a:r>
          </a:p>
          <a:p>
            <a:pPr fontAlgn="t"/>
            <a:r>
              <a:rPr lang="en-US" sz="1200" kern="1200" dirty="0" smtClean="0">
                <a:solidFill>
                  <a:schemeClr val="tx1"/>
                </a:solidFill>
                <a:effectLst/>
                <a:latin typeface="+mn-lt"/>
                <a:ea typeface="+mn-ea"/>
                <a:cs typeface="+mn-cs"/>
              </a:rPr>
              <a:t>	The type argument must be or implement the specified interface. Multiple interface constraints can be specified. The constraining interface can also be generic.</a:t>
            </a:r>
          </a:p>
          <a:p>
            <a:pPr fontAlgn="t"/>
            <a:r>
              <a:rPr lang="en-US" sz="1200" kern="1200" dirty="0" smtClean="0">
                <a:solidFill>
                  <a:schemeClr val="tx1"/>
                </a:solidFill>
                <a:effectLst/>
                <a:latin typeface="+mn-lt"/>
                <a:ea typeface="+mn-ea"/>
                <a:cs typeface="+mn-cs"/>
              </a:rPr>
              <a:t>where T : U</a:t>
            </a:r>
          </a:p>
          <a:p>
            <a:pPr fontAlgn="t"/>
            <a:r>
              <a:rPr lang="en-US" sz="1200" kern="1200" dirty="0" smtClean="0">
                <a:solidFill>
                  <a:schemeClr val="tx1"/>
                </a:solidFill>
                <a:effectLst/>
                <a:latin typeface="+mn-lt"/>
                <a:ea typeface="+mn-ea"/>
                <a:cs typeface="+mn-cs"/>
              </a:rPr>
              <a:t>	The type argument supplied for T must be or derive from the argument supplied for U.</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1675438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Let’s look at guidelines</a:t>
            </a:r>
            <a:r>
              <a:rPr lang="en-US" baseline="0" dirty="0" smtClean="0"/>
              <a:t> for finding and managing generic metaprogramming</a:t>
            </a:r>
            <a:endParaRPr lang="en-US" dirty="0"/>
          </a:p>
        </p:txBody>
      </p:sp>
    </p:spTree>
    <p:extLst>
      <p:ext uri="{BB962C8B-B14F-4D97-AF65-F5344CB8AC3E}">
        <p14:creationId xmlns:p14="http://schemas.microsoft.com/office/powerpoint/2010/main" val="1798141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This really takes practice. </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We’ll look at some examples from the BCL.</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Caching interface.  Repository – ASP.NET Identity library</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Tree>
    <p:extLst>
      <p:ext uri="{BB962C8B-B14F-4D97-AF65-F5344CB8AC3E}">
        <p14:creationId xmlns:p14="http://schemas.microsoft.com/office/powerpoint/2010/main" val="3192116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The abstract base class combines</a:t>
            </a:r>
            <a:r>
              <a:rPr lang="en-GB" baseline="0" dirty="0" smtClean="0">
                <a:solidFill>
                  <a:schemeClr val="tx2"/>
                </a:solidFill>
                <a:latin typeface="Segoe" pitchFamily="34" charset="0"/>
              </a:rPr>
              <a:t> abstract base classes with interfaces</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14</a:t>
            </a:fld>
            <a:endParaRPr lang="en-US" dirty="0"/>
          </a:p>
        </p:txBody>
      </p:sp>
    </p:spTree>
    <p:extLst>
      <p:ext uri="{BB962C8B-B14F-4D97-AF65-F5344CB8AC3E}">
        <p14:creationId xmlns:p14="http://schemas.microsoft.com/office/powerpoint/2010/main" val="2306864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How</a:t>
            </a:r>
            <a:r>
              <a:rPr lang="en-US" baseline="0" dirty="0" smtClean="0"/>
              <a:t> can we accomplish smart use of abstract classes?</a:t>
            </a:r>
            <a:endParaRPr lang="en-US" dirty="0"/>
          </a:p>
        </p:txBody>
      </p:sp>
    </p:spTree>
    <p:extLst>
      <p:ext uri="{BB962C8B-B14F-4D97-AF65-F5344CB8AC3E}">
        <p14:creationId xmlns:p14="http://schemas.microsoft.com/office/powerpoint/2010/main" val="235438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Generics provide type safety for collections, and other types.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More often than not, we’d be better off having different instantiations of a collection than using the ultimate base class.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Consider the usage of the type parameter. Did you many any object, or an object of a particular type?</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p14="http://schemas.microsoft.com/office/powerpoint/2010/main" val="2149582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baseline="0" dirty="0" smtClean="0">
                <a:solidFill>
                  <a:schemeClr val="tx2"/>
                </a:solidFill>
                <a:latin typeface="Segoe" pitchFamily="34" charset="0"/>
              </a:rPr>
              <a:t>It’s very hard to find a generic algorithm without specific examples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Once you see one or two, consider how it could be generic.</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Tree>
    <p:extLst>
      <p:ext uri="{BB962C8B-B14F-4D97-AF65-F5344CB8AC3E}">
        <p14:creationId xmlns:p14="http://schemas.microsoft.com/office/powerpoint/2010/main" val="1178371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baseline="0" dirty="0" smtClean="0">
                <a:solidFill>
                  <a:schemeClr val="tx2"/>
                </a:solidFill>
                <a:latin typeface="Segoe" pitchFamily="34" charset="0"/>
              </a:rPr>
              <a:t>Constraints let you specify your expectations and requirements for type parameters.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Good news: you can make sure constraints are satisfied, or it won’t compile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Bad news: more constraints limits the types usefulness.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Employee – Teacher, TA, Adjunct teacher  - all share the same properties and so you can reference them</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18</a:t>
            </a:fld>
            <a:endParaRPr lang="en-US" dirty="0"/>
          </a:p>
        </p:txBody>
      </p:sp>
    </p:spTree>
    <p:extLst>
      <p:ext uri="{BB962C8B-B14F-4D97-AF65-F5344CB8AC3E}">
        <p14:creationId xmlns:p14="http://schemas.microsoft.com/office/powerpoint/2010/main" val="523143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19</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Why are</a:t>
            </a:r>
            <a:r>
              <a:rPr lang="en-US" baseline="0" dirty="0" smtClean="0"/>
              <a:t> these practices going to help?</a:t>
            </a:r>
          </a:p>
          <a:p>
            <a:endParaRPr lang="en-US" baseline="0" dirty="0" smtClean="0"/>
          </a:p>
          <a:p>
            <a:r>
              <a:rPr lang="en-US" baseline="0" dirty="0" smtClean="0"/>
              <a:t>How might they cause concern?</a:t>
            </a:r>
            <a:endParaRPr lang="en-US" dirty="0"/>
          </a:p>
        </p:txBody>
      </p:sp>
    </p:spTree>
    <p:extLst>
      <p:ext uri="{BB962C8B-B14F-4D97-AF65-F5344CB8AC3E}">
        <p14:creationId xmlns:p14="http://schemas.microsoft.com/office/powerpoint/2010/main" val="2110300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Generics </a:t>
            </a:r>
            <a:r>
              <a:rPr lang="en-US" baseline="0" dirty="0" smtClean="0"/>
              <a:t>enable a form of meta programming.</a:t>
            </a:r>
          </a:p>
          <a:p>
            <a:endParaRPr lang="en-US" baseline="0" dirty="0" smtClean="0"/>
          </a:p>
          <a:p>
            <a:r>
              <a:rPr lang="en-US" baseline="0" dirty="0" smtClean="0"/>
              <a:t>When we can separate the specific portions of an algorithm from the generic portions of an algorithm.</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Reuse</a:t>
            </a:r>
            <a:r>
              <a:rPr lang="en-GB" baseline="0" dirty="0" smtClean="0">
                <a:solidFill>
                  <a:schemeClr val="tx2"/>
                </a:solidFill>
                <a:latin typeface="Segoe" pitchFamily="34" charset="0"/>
              </a:rPr>
              <a:t> via metaprogramming means that the compiler creates the specific versions of </a:t>
            </a:r>
            <a:r>
              <a:rPr lang="en-GB" baseline="0" dirty="0" err="1" smtClean="0">
                <a:solidFill>
                  <a:schemeClr val="tx2"/>
                </a:solidFill>
                <a:latin typeface="Segoe" pitchFamily="34" charset="0"/>
              </a:rPr>
              <a:t>eah</a:t>
            </a:r>
            <a:r>
              <a:rPr lang="en-GB" baseline="0" dirty="0" smtClean="0">
                <a:solidFill>
                  <a:schemeClr val="tx2"/>
                </a:solidFill>
                <a:latin typeface="Segoe" pitchFamily="34" charset="0"/>
              </a:rPr>
              <a:t> generic when it is instantiated.</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20</a:t>
            </a:fld>
            <a:endParaRPr lang="en-US" dirty="0"/>
          </a:p>
        </p:txBody>
      </p:sp>
    </p:spTree>
    <p:extLst>
      <p:ext uri="{BB962C8B-B14F-4D97-AF65-F5344CB8AC3E}">
        <p14:creationId xmlns:p14="http://schemas.microsoft.com/office/powerpoint/2010/main" val="1856665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Classes shouldn’t “almost” implement an interface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Classes shouldn’t model </a:t>
            </a:r>
            <a:r>
              <a:rPr lang="en-GB" baseline="0" smtClean="0">
                <a:solidFill>
                  <a:schemeClr val="tx2"/>
                </a:solidFill>
                <a:latin typeface="Segoe" pitchFamily="34" charset="0"/>
              </a:rPr>
              <a:t>“Almost is a”</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21</a:t>
            </a:fld>
            <a:endParaRPr lang="en-US" dirty="0"/>
          </a:p>
        </p:txBody>
      </p:sp>
    </p:spTree>
    <p:extLst>
      <p:ext uri="{BB962C8B-B14F-4D97-AF65-F5344CB8AC3E}">
        <p14:creationId xmlns:p14="http://schemas.microsoft.com/office/powerpoint/2010/main" val="1120292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
        <p:nvSpPr>
          <p:cNvPr id="3" name="Notes Placeholder 2"/>
          <p:cNvSpPr>
            <a:spLocks noGrp="1"/>
          </p:cNvSpPr>
          <p:nvPr>
            <p:ph type="body" idx="1"/>
          </p:nvPr>
        </p:nvSpPr>
        <p:spPr/>
        <p:txBody>
          <a:bodyPr/>
          <a:lstStyle/>
          <a:p>
            <a:r>
              <a:rPr lang="en-US" dirty="0" smtClean="0"/>
              <a:t>This is a bit longer, but it</a:t>
            </a:r>
            <a:r>
              <a:rPr lang="en-US" baseline="0" dirty="0" smtClean="0"/>
              <a:t> does have quite a bit of information, and lots of conceptual content.</a:t>
            </a:r>
          </a:p>
          <a:p>
            <a:endParaRPr lang="en-US" baseline="0" dirty="0" smtClean="0"/>
          </a:p>
          <a:p>
            <a:r>
              <a:rPr lang="en-US" baseline="0" dirty="0" smtClean="0"/>
              <a:t>Slide discussion: 45 minutes.</a:t>
            </a:r>
          </a:p>
          <a:p>
            <a:r>
              <a:rPr lang="en-US" baseline="0" smtClean="0"/>
              <a:t>Code review: 1 hour.</a:t>
            </a:r>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Generics </a:t>
            </a:r>
            <a:r>
              <a:rPr lang="en-US" baseline="0" dirty="0" smtClean="0"/>
              <a:t>enable a form of meta programming.</a:t>
            </a:r>
          </a:p>
          <a:p>
            <a:endParaRPr lang="en-US" baseline="0" dirty="0" smtClean="0"/>
          </a:p>
          <a:p>
            <a:r>
              <a:rPr lang="en-US" baseline="0" dirty="0" smtClean="0"/>
              <a:t>When we can separate the specific portions of an algorithm from the generic portions of an algorithm.</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257044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
        <p:nvSpPr>
          <p:cNvPr id="3" name="Notes Placeholder 2"/>
          <p:cNvSpPr>
            <a:spLocks noGrp="1"/>
          </p:cNvSpPr>
          <p:nvPr>
            <p:ph type="body" idx="1"/>
          </p:nvPr>
        </p:nvSpPr>
        <p:spPr/>
        <p:txBody>
          <a:bodyPr/>
          <a:lstStyle/>
          <a:p>
            <a:r>
              <a:rPr lang="en-US" dirty="0" smtClean="0"/>
              <a:t>This is a bit longer, but it</a:t>
            </a:r>
            <a:r>
              <a:rPr lang="en-US" baseline="0" dirty="0" smtClean="0"/>
              <a:t> does have quite a bit of information, and lots of conceptual content.</a:t>
            </a:r>
          </a:p>
          <a:p>
            <a:endParaRPr lang="en-US" baseline="0" dirty="0" smtClean="0"/>
          </a:p>
          <a:p>
            <a:r>
              <a:rPr lang="en-US" baseline="0" dirty="0" smtClean="0"/>
              <a:t>Slide discussion: 45 minutes.</a:t>
            </a:r>
          </a:p>
          <a:p>
            <a:r>
              <a:rPr lang="en-US" baseline="0" smtClean="0"/>
              <a:t>Code review: 1 hour.</a:t>
            </a:r>
            <a:endParaRPr lang="en-US" dirty="0"/>
          </a:p>
        </p:txBody>
      </p:sp>
    </p:spTree>
    <p:extLst>
      <p:ext uri="{BB962C8B-B14F-4D97-AF65-F5344CB8AC3E}">
        <p14:creationId xmlns:p14="http://schemas.microsoft.com/office/powerpoint/2010/main" val="1904384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Read through the definition.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Generics</a:t>
            </a:r>
            <a:r>
              <a:rPr lang="en-GB" baseline="0" dirty="0" smtClean="0">
                <a:solidFill>
                  <a:schemeClr val="tx2"/>
                </a:solidFill>
                <a:latin typeface="Segoe" pitchFamily="34" charset="0"/>
              </a:rPr>
              <a:t> allow us to create and algorithms that can be used with multiple (possibly unrelated) types.</a:t>
            </a:r>
          </a:p>
          <a:p>
            <a:endParaRPr lang="en-GB" baseline="0" dirty="0" smtClean="0">
              <a:solidFill>
                <a:schemeClr val="tx2"/>
              </a:solidFill>
              <a:latin typeface="Segoe" pitchFamily="34" charset="0"/>
            </a:endParaRPr>
          </a:p>
          <a:p>
            <a:r>
              <a:rPr lang="en-US" dirty="0" smtClean="0"/>
              <a:t>Generics refers to a technique of writing the code for a class, without specifying the data type that the class works with.</a:t>
            </a:r>
          </a:p>
          <a:p>
            <a:endParaRPr lang="en-US" dirty="0" smtClean="0"/>
          </a:p>
          <a:p>
            <a:r>
              <a:rPr lang="en-US" dirty="0" smtClean="0"/>
              <a:t>You specify the data type when you declare an instance of a generic class. This allows a generic class to be specialized for many different data types without having to rewrite the class.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But still get type safe  without</a:t>
            </a:r>
            <a:r>
              <a:rPr lang="en-US" sz="1200" b="0" i="0" kern="1200" dirty="0" smtClean="0">
                <a:solidFill>
                  <a:schemeClr val="tx1"/>
                </a:solidFill>
                <a:effectLst/>
                <a:latin typeface="+mn-lt"/>
                <a:ea typeface="+mn-ea"/>
                <a:cs typeface="+mn-cs"/>
              </a:rPr>
              <a:t> incurring the cost or risk of runtime casts or boxing operations</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Code reuse</a:t>
            </a:r>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There are four keys we’ll go over in language</a:t>
            </a:r>
            <a:r>
              <a:rPr lang="en-GB" baseline="0" dirty="0" smtClean="0">
                <a:solidFill>
                  <a:schemeClr val="tx2"/>
                </a:solidFill>
                <a:latin typeface="Segoe" pitchFamily="34" charset="0"/>
              </a:rPr>
              <a:t> support.</a:t>
            </a:r>
          </a:p>
        </p:txBody>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Tree>
    <p:extLst>
      <p:ext uri="{BB962C8B-B14F-4D97-AF65-F5344CB8AC3E}">
        <p14:creationId xmlns:p14="http://schemas.microsoft.com/office/powerpoint/2010/main" val="31482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and discuss each of these advantages.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Some methods can be implemented, well, generically.</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These can be written once, and reused with many different types in a type Safe manner.</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Remember that </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p14="http://schemas.microsoft.com/office/powerpoint/2010/main" val="185617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and discuss each of these advantages.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Some methods can be implemented, well, generically.</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These can be written once, and reused with many different types in a type Safe manner.</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Consider two classic examples: Sort comparisons, and equality comparisons.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When you specify the type you then get access to the properties of the time while you are implementing.</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Tree>
    <p:extLst>
      <p:ext uri="{BB962C8B-B14F-4D97-AF65-F5344CB8AC3E}">
        <p14:creationId xmlns:p14="http://schemas.microsoft.com/office/powerpoint/2010/main" val="3061641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Bill Wagner | Software Consultant</a:t>
            </a:r>
          </a:p>
          <a:p>
            <a:r>
              <a:rPr lang="en-US" dirty="0" smtClean="0"/>
              <a:t>James Sturtevant | Senior Technical Evangelist, Microsoft</a:t>
            </a:r>
            <a:endParaRPr lang="en-US" dirty="0"/>
          </a:p>
        </p:txBody>
      </p:sp>
      <p:sp>
        <p:nvSpPr>
          <p:cNvPr id="2" name="Title 1"/>
          <p:cNvSpPr>
            <a:spLocks noGrp="1"/>
          </p:cNvSpPr>
          <p:nvPr>
            <p:ph type="ctrTitle"/>
          </p:nvPr>
        </p:nvSpPr>
        <p:spPr/>
        <p:txBody>
          <a:bodyPr/>
          <a:lstStyle/>
          <a:p>
            <a:r>
              <a:rPr lang="en-US" sz="4000" dirty="0" smtClean="0"/>
              <a:t>Object Oriented Practices</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Type Parameter used for some field, or property in the class.</a:t>
            </a:r>
          </a:p>
          <a:p>
            <a:r>
              <a:rPr lang="en-GB" dirty="0" smtClean="0"/>
              <a:t>Note: If not a data member, consider generic methods</a:t>
            </a:r>
          </a:p>
          <a:p>
            <a:endParaRPr lang="en-GB" dirty="0"/>
          </a:p>
          <a:p>
            <a:r>
              <a:rPr lang="en-GB" dirty="0" smtClean="0"/>
              <a:t>Examples:</a:t>
            </a:r>
          </a:p>
          <a:p>
            <a:pPr lvl="1"/>
            <a:r>
              <a:rPr lang="en-GB" dirty="0" smtClean="0"/>
              <a:t>List&lt;T&gt;</a:t>
            </a:r>
          </a:p>
          <a:p>
            <a:pPr lvl="1"/>
            <a:r>
              <a:rPr lang="en-GB" dirty="0" smtClean="0"/>
              <a:t>Task&lt;T&gt;</a:t>
            </a:r>
          </a:p>
          <a:p>
            <a:pPr lvl="1"/>
            <a:endParaRPr lang="en-GB" dirty="0"/>
          </a:p>
          <a:p>
            <a:pPr marL="0" indent="0">
              <a:buNone/>
            </a:pPr>
            <a:endParaRPr lang="en-GB" dirty="0" smtClean="0"/>
          </a:p>
          <a:p>
            <a:endParaRPr lang="en-GB" dirty="0"/>
          </a:p>
        </p:txBody>
      </p:sp>
      <p:sp>
        <p:nvSpPr>
          <p:cNvPr id="2" name="Title 1"/>
          <p:cNvSpPr>
            <a:spLocks noGrp="1"/>
          </p:cNvSpPr>
          <p:nvPr>
            <p:ph type="title"/>
          </p:nvPr>
        </p:nvSpPr>
        <p:spPr/>
        <p:txBody>
          <a:bodyPr/>
          <a:lstStyle/>
          <a:p>
            <a:r>
              <a:rPr lang="en-US" dirty="0" smtClean="0"/>
              <a:t>Generic Classes in Practice</a:t>
            </a:r>
            <a:endParaRPr lang="en-US" dirty="0"/>
          </a:p>
        </p:txBody>
      </p:sp>
    </p:spTree>
    <p:extLst>
      <p:ext uri="{BB962C8B-B14F-4D97-AF65-F5344CB8AC3E}">
        <p14:creationId xmlns:p14="http://schemas.microsoft.com/office/powerpoint/2010/main" val="3785528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US" dirty="0" smtClean="0"/>
              <a:t>Constraints define requirements for a type parameter</a:t>
            </a:r>
            <a:r>
              <a:rPr lang="en-GB" dirty="0" smtClean="0"/>
              <a:t>.</a:t>
            </a:r>
          </a:p>
          <a:p>
            <a:pPr marL="0" indent="0" algn="ctr">
              <a:buNone/>
            </a:pPr>
            <a:endParaRPr lang="en-GB" dirty="0"/>
          </a:p>
          <a:p>
            <a:pPr marL="0" indent="0" algn="ctr">
              <a:buNone/>
            </a:pPr>
            <a:r>
              <a:rPr lang="en-GB" dirty="0" smtClean="0"/>
              <a:t>Specify Interface Support</a:t>
            </a:r>
          </a:p>
          <a:p>
            <a:pPr marL="0" indent="0" algn="ctr">
              <a:buNone/>
            </a:pPr>
            <a:r>
              <a:rPr lang="en-GB" dirty="0" smtClean="0"/>
              <a:t>Specify Base class</a:t>
            </a:r>
          </a:p>
          <a:p>
            <a:pPr marL="0" indent="0" algn="ctr">
              <a:buNone/>
            </a:pPr>
            <a:r>
              <a:rPr lang="en-GB" dirty="0" smtClean="0"/>
              <a:t>Specify </a:t>
            </a:r>
            <a:r>
              <a:rPr lang="en-GB" dirty="0" err="1" smtClean="0"/>
              <a:t>parameterless</a:t>
            </a:r>
            <a:r>
              <a:rPr lang="en-GB" dirty="0" smtClean="0"/>
              <a:t> constructor</a:t>
            </a:r>
          </a:p>
          <a:p>
            <a:pPr marL="0" indent="0" algn="ctr">
              <a:buNone/>
            </a:pPr>
            <a:r>
              <a:rPr lang="en-GB" dirty="0" smtClean="0"/>
              <a:t>Specify class</a:t>
            </a:r>
          </a:p>
          <a:p>
            <a:pPr marL="0" indent="0" algn="ctr">
              <a:buNone/>
            </a:pPr>
            <a:r>
              <a:rPr lang="en-GB" dirty="0" smtClean="0"/>
              <a:t>Specify </a:t>
            </a:r>
            <a:r>
              <a:rPr lang="en-GB" dirty="0" err="1" smtClean="0"/>
              <a:t>struct</a:t>
            </a:r>
            <a:endParaRPr lang="en-US" dirty="0" smtClean="0"/>
          </a:p>
        </p:txBody>
      </p:sp>
      <p:sp>
        <p:nvSpPr>
          <p:cNvPr id="2" name="Title 1"/>
          <p:cNvSpPr>
            <a:spLocks noGrp="1"/>
          </p:cNvSpPr>
          <p:nvPr>
            <p:ph type="title"/>
          </p:nvPr>
        </p:nvSpPr>
        <p:spPr/>
        <p:txBody>
          <a:bodyPr/>
          <a:lstStyle/>
          <a:p>
            <a:r>
              <a:rPr lang="en-US" dirty="0" smtClean="0"/>
              <a:t>Constraints</a:t>
            </a:r>
            <a:endParaRPr lang="en-US" dirty="0"/>
          </a:p>
        </p:txBody>
      </p:sp>
    </p:spTree>
    <p:extLst>
      <p:ext uri="{BB962C8B-B14F-4D97-AF65-F5344CB8AC3E}">
        <p14:creationId xmlns:p14="http://schemas.microsoft.com/office/powerpoint/2010/main" val="168592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Guidelines: Generics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175024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Start with Specific examples</a:t>
            </a:r>
          </a:p>
          <a:p>
            <a:r>
              <a:rPr lang="en-GB" dirty="0" smtClean="0"/>
              <a:t>Create Generic versions</a:t>
            </a:r>
          </a:p>
          <a:p>
            <a:r>
              <a:rPr lang="en-GB" dirty="0" smtClean="0"/>
              <a:t>Learn to separate specific from general algorithms.</a:t>
            </a:r>
          </a:p>
          <a:p>
            <a:endParaRPr lang="en-GB" dirty="0" smtClean="0"/>
          </a:p>
          <a:p>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Be as generic as possible</a:t>
            </a:r>
            <a:endParaRPr lang="en-US" dirty="0"/>
          </a:p>
        </p:txBody>
      </p:sp>
    </p:spTree>
    <p:extLst>
      <p:ext uri="{BB962C8B-B14F-4D97-AF65-F5344CB8AC3E}">
        <p14:creationId xmlns:p14="http://schemas.microsoft.com/office/powerpoint/2010/main" val="1566828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Consider Defining generic delegates for specific needs</a:t>
            </a:r>
          </a:p>
          <a:p>
            <a:r>
              <a:rPr lang="en-GB" dirty="0" smtClean="0"/>
              <a:t>We’ll concentrate on this in the next section</a:t>
            </a:r>
          </a:p>
          <a:p>
            <a:r>
              <a:rPr lang="en-GB" dirty="0" smtClean="0"/>
              <a:t>For now: </a:t>
            </a:r>
          </a:p>
          <a:p>
            <a:r>
              <a:rPr lang="en-GB" dirty="0" smtClean="0"/>
              <a:t>Delegates can define the specific capabilities.</a:t>
            </a:r>
          </a:p>
        </p:txBody>
      </p:sp>
      <p:sp>
        <p:nvSpPr>
          <p:cNvPr id="2" name="Title 1"/>
          <p:cNvSpPr>
            <a:spLocks noGrp="1"/>
          </p:cNvSpPr>
          <p:nvPr>
            <p:ph type="title"/>
          </p:nvPr>
        </p:nvSpPr>
        <p:spPr/>
        <p:txBody>
          <a:bodyPr>
            <a:normAutofit/>
          </a:bodyPr>
          <a:lstStyle/>
          <a:p>
            <a:r>
              <a:rPr lang="en-US" dirty="0" smtClean="0"/>
              <a:t>Guideline: Delegates for Specific Implementation</a:t>
            </a:r>
            <a:endParaRPr lang="en-US" dirty="0"/>
          </a:p>
        </p:txBody>
      </p:sp>
    </p:spTree>
    <p:extLst>
      <p:ext uri="{BB962C8B-B14F-4D97-AF65-F5344CB8AC3E}">
        <p14:creationId xmlns:p14="http://schemas.microsoft.com/office/powerpoint/2010/main" val="804250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Generics Practices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446180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Generics are often called for instead of </a:t>
            </a:r>
            <a:r>
              <a:rPr lang="en-GB" dirty="0" err="1" smtClean="0"/>
              <a:t>System.Object</a:t>
            </a:r>
            <a:endParaRPr lang="en-GB" dirty="0" smtClean="0"/>
          </a:p>
          <a:p>
            <a:r>
              <a:rPr lang="en-GB" dirty="0" smtClean="0"/>
              <a:t>Create a Type Safe version off a general algorithm</a:t>
            </a:r>
          </a:p>
          <a:p>
            <a:r>
              <a:rPr lang="en-GB" dirty="0" smtClean="0"/>
              <a:t>With generics, you avoid </a:t>
            </a:r>
            <a:r>
              <a:rPr lang="en-GB" dirty="0" err="1" smtClean="0"/>
              <a:t>downcasting</a:t>
            </a:r>
            <a:r>
              <a:rPr lang="en-GB" dirty="0" smtClean="0"/>
              <a:t>.</a:t>
            </a:r>
          </a:p>
          <a:p>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Prefer Generics to Polymorphism</a:t>
            </a:r>
            <a:endParaRPr lang="en-US" dirty="0"/>
          </a:p>
        </p:txBody>
      </p:sp>
    </p:spTree>
    <p:extLst>
      <p:ext uri="{BB962C8B-B14F-4D97-AF65-F5344CB8AC3E}">
        <p14:creationId xmlns:p14="http://schemas.microsoft.com/office/powerpoint/2010/main" val="332036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Learn from specific algorithms</a:t>
            </a:r>
          </a:p>
          <a:p>
            <a:r>
              <a:rPr lang="en-GB" dirty="0" smtClean="0"/>
              <a:t>Can you make generic?</a:t>
            </a:r>
          </a:p>
          <a:p>
            <a:r>
              <a:rPr lang="en-GB" dirty="0" smtClean="0"/>
              <a:t>If so, how?</a:t>
            </a:r>
          </a:p>
          <a:p>
            <a:r>
              <a:rPr lang="en-GB" dirty="0" smtClean="0"/>
              <a:t>When the opportunity presents itself, do so</a:t>
            </a:r>
          </a:p>
          <a:p>
            <a:endParaRPr lang="en-GB" dirty="0"/>
          </a:p>
        </p:txBody>
      </p:sp>
      <p:sp>
        <p:nvSpPr>
          <p:cNvPr id="2" name="Title 1"/>
          <p:cNvSpPr>
            <a:spLocks noGrp="1"/>
          </p:cNvSpPr>
          <p:nvPr>
            <p:ph type="title"/>
          </p:nvPr>
        </p:nvSpPr>
        <p:spPr/>
        <p:txBody>
          <a:bodyPr/>
          <a:lstStyle/>
          <a:p>
            <a:r>
              <a:rPr lang="en-US" dirty="0" smtClean="0"/>
              <a:t>Practice: Specific to Generic</a:t>
            </a:r>
            <a:endParaRPr lang="en-US" dirty="0"/>
          </a:p>
        </p:txBody>
      </p:sp>
    </p:spTree>
    <p:extLst>
      <p:ext uri="{BB962C8B-B14F-4D97-AF65-F5344CB8AC3E}">
        <p14:creationId xmlns:p14="http://schemas.microsoft.com/office/powerpoint/2010/main" val="3857951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What requirements </a:t>
            </a:r>
            <a:r>
              <a:rPr lang="en-GB" dirty="0"/>
              <a:t>d</a:t>
            </a:r>
            <a:r>
              <a:rPr lang="en-GB" dirty="0" smtClean="0"/>
              <a:t>o you have on Type Parameters</a:t>
            </a:r>
          </a:p>
          <a:p>
            <a:r>
              <a:rPr lang="en-GB" dirty="0" smtClean="0"/>
              <a:t>Keep them minimal</a:t>
            </a:r>
          </a:p>
          <a:p>
            <a:r>
              <a:rPr lang="en-GB" dirty="0" smtClean="0"/>
              <a:t>But use them</a:t>
            </a:r>
          </a:p>
          <a:p>
            <a:endParaRPr lang="en-GB" dirty="0"/>
          </a:p>
        </p:txBody>
      </p:sp>
      <p:sp>
        <p:nvSpPr>
          <p:cNvPr id="2" name="Title 1"/>
          <p:cNvSpPr>
            <a:spLocks noGrp="1"/>
          </p:cNvSpPr>
          <p:nvPr>
            <p:ph type="title"/>
          </p:nvPr>
        </p:nvSpPr>
        <p:spPr/>
        <p:txBody>
          <a:bodyPr/>
          <a:lstStyle/>
          <a:p>
            <a:r>
              <a:rPr lang="en-US" dirty="0" smtClean="0"/>
              <a:t>Practice: Leverage Constraints</a:t>
            </a:r>
            <a:endParaRPr lang="en-US" dirty="0"/>
          </a:p>
        </p:txBody>
      </p:sp>
    </p:spTree>
    <p:extLst>
      <p:ext uri="{BB962C8B-B14F-4D97-AF65-F5344CB8AC3E}">
        <p14:creationId xmlns:p14="http://schemas.microsoft.com/office/powerpoint/2010/main" val="3837600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Generics: Good Outcomes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64888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30418218"/>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xmlns="" val="20000"/>
                    </a:ext>
                  </a:extLst>
                </a:gridCol>
                <a:gridCol w="5906294">
                  <a:extLst>
                    <a:ext uri="{9D8B030D-6E8A-4147-A177-3AD203B41FA5}">
                      <a16:colId xmlns:a16="http://schemas.microsoft.com/office/drawing/2014/main" xmlns=""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Object</a:t>
                      </a:r>
                      <a:r>
                        <a:rPr lang="en-US" sz="3600" baseline="0" dirty="0" smtClean="0">
                          <a:latin typeface="Segoe UI Light" panose="020B0502040204020203" pitchFamily="34" charset="0"/>
                          <a:cs typeface="Segoe UI Light" panose="020B0502040204020203" pitchFamily="34" charset="0"/>
                        </a:rPr>
                        <a:t> Oriented Practices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Encapsulation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Generics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Delegates Events and Lambdas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Interfaces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Functional</a:t>
                      </a:r>
                      <a:r>
                        <a:rPr lang="en-US" sz="2400" baseline="0" dirty="0" smtClean="0">
                          <a:latin typeface="Segoe UI Light" panose="020B0502040204020203" pitchFamily="34" charset="0"/>
                          <a:cs typeface="Segoe UI Light" panose="020B0502040204020203" pitchFamily="34" charset="0"/>
                        </a:rPr>
                        <a:t> Programming</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Abstract Classes</a:t>
                      </a:r>
                    </a:p>
                  </a:txBody>
                  <a:tcPr anchor="ctr"/>
                </a:tc>
                <a:tc>
                  <a:txBody>
                    <a:bodyPr/>
                    <a:lstStyle/>
                    <a:p>
                      <a:r>
                        <a:rPr lang="en-US" sz="2400" dirty="0" smtClean="0">
                          <a:latin typeface="Segoe UI Light" panose="020B0502040204020203" pitchFamily="34" charset="0"/>
                          <a:cs typeface="Segoe UI Light" panose="020B0502040204020203" pitchFamily="34" charset="0"/>
                        </a:rPr>
                        <a:t>08 |</a:t>
                      </a:r>
                      <a:r>
                        <a:rPr lang="en-US" sz="2400" baseline="0" dirty="0" smtClean="0">
                          <a:latin typeface="Segoe UI Light" panose="020B0502040204020203" pitchFamily="34" charset="0"/>
                          <a:cs typeface="Segoe UI Light" panose="020B0502040204020203" pitchFamily="34" charset="0"/>
                        </a:rPr>
                        <a:t> Review Exercises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Generics provide type safe reuse.</a:t>
            </a:r>
          </a:p>
          <a:p>
            <a:r>
              <a:rPr lang="en-GB" dirty="0" smtClean="0"/>
              <a:t>Avoid </a:t>
            </a:r>
            <a:r>
              <a:rPr lang="en-GB" dirty="0" err="1" smtClean="0"/>
              <a:t>System.Object</a:t>
            </a:r>
            <a:endParaRPr lang="en-GB" dirty="0"/>
          </a:p>
          <a:p>
            <a:pPr lvl="1"/>
            <a:r>
              <a:rPr lang="en-GB" dirty="0" smtClean="0"/>
              <a:t>When not intended.</a:t>
            </a:r>
          </a:p>
          <a:p>
            <a:r>
              <a:rPr lang="en-GB" dirty="0" smtClean="0"/>
              <a:t>Avoid Copy / Paste / Modify reuse</a:t>
            </a:r>
          </a:p>
        </p:txBody>
      </p:sp>
      <p:sp>
        <p:nvSpPr>
          <p:cNvPr id="2" name="Title 1"/>
          <p:cNvSpPr>
            <a:spLocks noGrp="1"/>
          </p:cNvSpPr>
          <p:nvPr>
            <p:ph type="title"/>
          </p:nvPr>
        </p:nvSpPr>
        <p:spPr/>
        <p:txBody>
          <a:bodyPr>
            <a:normAutofit/>
          </a:bodyPr>
          <a:lstStyle/>
          <a:p>
            <a:r>
              <a:rPr lang="en-US" dirty="0" smtClean="0"/>
              <a:t>Good Outcome: Reuse via Metaprogramming</a:t>
            </a:r>
            <a:endParaRPr lang="en-US" dirty="0"/>
          </a:p>
        </p:txBody>
      </p:sp>
    </p:spTree>
    <p:extLst>
      <p:ext uri="{BB962C8B-B14F-4D97-AF65-F5344CB8AC3E}">
        <p14:creationId xmlns:p14="http://schemas.microsoft.com/office/powerpoint/2010/main" val="161061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Generics means that you don’t have to cast</a:t>
            </a:r>
          </a:p>
          <a:p>
            <a:r>
              <a:rPr lang="en-GB" dirty="0" err="1" smtClean="0"/>
              <a:t>System.Object</a:t>
            </a:r>
            <a:r>
              <a:rPr lang="en-GB" dirty="0" smtClean="0"/>
              <a:t> =&gt; </a:t>
            </a:r>
            <a:r>
              <a:rPr lang="en-GB" smtClean="0"/>
              <a:t>Specific type</a:t>
            </a:r>
          </a:p>
          <a:p>
            <a:endParaRPr lang="en-GB" dirty="0"/>
          </a:p>
        </p:txBody>
      </p:sp>
      <p:sp>
        <p:nvSpPr>
          <p:cNvPr id="2" name="Title 1"/>
          <p:cNvSpPr>
            <a:spLocks noGrp="1"/>
          </p:cNvSpPr>
          <p:nvPr>
            <p:ph type="title"/>
          </p:nvPr>
        </p:nvSpPr>
        <p:spPr/>
        <p:txBody>
          <a:bodyPr>
            <a:normAutofit/>
          </a:bodyPr>
          <a:lstStyle/>
          <a:p>
            <a:r>
              <a:rPr lang="en-US" dirty="0" smtClean="0"/>
              <a:t>Good Outcome: Minimal </a:t>
            </a:r>
            <a:r>
              <a:rPr lang="en-US" dirty="0" err="1" smtClean="0"/>
              <a:t>Downcasting</a:t>
            </a:r>
            <a:endParaRPr lang="en-US" dirty="0"/>
          </a:p>
        </p:txBody>
      </p:sp>
    </p:spTree>
    <p:extLst>
      <p:ext uri="{BB962C8B-B14F-4D97-AF65-F5344CB8AC3E}">
        <p14:creationId xmlns:p14="http://schemas.microsoft.com/office/powerpoint/2010/main" val="2597530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Generics: </a:t>
            </a:r>
            <a:r>
              <a:rPr lang="en-US" dirty="0" smtClean="0"/>
              <a:t>Methods and Classes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644449464"/>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xmlns="" val="20000"/>
                    </a:ext>
                  </a:extLst>
                </a:gridCol>
                <a:gridCol w="5906294">
                  <a:extLst>
                    <a:ext uri="{9D8B030D-6E8A-4147-A177-3AD203B41FA5}">
                      <a16:colId xmlns:a16="http://schemas.microsoft.com/office/drawing/2014/main" xmlns=""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Generics</a:t>
                      </a:r>
                      <a:r>
                        <a:rPr lang="en-US" sz="3600" baseline="0" dirty="0" smtClean="0">
                          <a:latin typeface="Segoe UI Light" panose="020B0502040204020203" pitchFamily="34" charset="0"/>
                          <a:cs typeface="Segoe UI Light" panose="020B0502040204020203" pitchFamily="34" charset="0"/>
                        </a:rPr>
                        <a:t> </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a:t>
                      </a:r>
                      <a:r>
                        <a:rPr lang="en-US" sz="2400" dirty="0" smtClean="0">
                          <a:latin typeface="Segoe UI Light" panose="020B0502040204020203" pitchFamily="34" charset="0"/>
                          <a:cs typeface="Segoe UI Light" panose="020B0502040204020203" pitchFamily="34" charset="0"/>
                        </a:rPr>
                        <a:t>Generics Definition</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a:t>
                      </a:r>
                      <a:r>
                        <a:rPr lang="en-US" sz="2400" dirty="0" smtClean="0">
                          <a:latin typeface="Segoe UI Light" panose="020B0502040204020203" pitchFamily="34" charset="0"/>
                          <a:cs typeface="Segoe UI Light" panose="020B0502040204020203" pitchFamily="34" charset="0"/>
                        </a:rPr>
                        <a:t>Generics</a:t>
                      </a:r>
                      <a:r>
                        <a:rPr lang="en-US" sz="2400" baseline="0" dirty="0" smtClean="0">
                          <a:latin typeface="Segoe UI Light" panose="020B0502040204020203" pitchFamily="34" charset="0"/>
                          <a:cs typeface="Segoe UI Light" panose="020B0502040204020203" pitchFamily="34" charset="0"/>
                        </a:rPr>
                        <a:t> Guidelines</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a:t>
                      </a:r>
                      <a:r>
                        <a:rPr lang="en-US" sz="2400" baseline="0" dirty="0" smtClean="0">
                          <a:latin typeface="Segoe UI Light" panose="020B0502040204020203" pitchFamily="34" charset="0"/>
                          <a:cs typeface="Segoe UI Light" panose="020B0502040204020203" pitchFamily="34" charset="0"/>
                        </a:rPr>
                        <a:t>Generics Practices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a:t>
                      </a:r>
                      <a:r>
                        <a:rPr lang="en-US" sz="2400" dirty="0" smtClean="0">
                          <a:latin typeface="Segoe UI Light" panose="020B0502040204020203" pitchFamily="34" charset="0"/>
                          <a:cs typeface="Segoe UI Light" panose="020B0502040204020203" pitchFamily="34" charset="0"/>
                        </a:rPr>
                        <a:t>|</a:t>
                      </a:r>
                      <a:r>
                        <a:rPr lang="en-US" sz="2400" baseline="0" dirty="0" smtClean="0">
                          <a:latin typeface="Segoe UI Light" panose="020B0502040204020203" pitchFamily="34" charset="0"/>
                          <a:cs typeface="Segoe UI Light" panose="020B0502040204020203" pitchFamily="34" charset="0"/>
                        </a:rPr>
                        <a:t> Generics Good Outcomes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2486984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Generics Defined</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122724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GB" dirty="0" smtClean="0"/>
              <a:t>Generics allow a class or method to specify the </a:t>
            </a:r>
            <a:r>
              <a:rPr lang="en-GB" i="1" dirty="0" smtClean="0"/>
              <a:t>types</a:t>
            </a:r>
            <a:r>
              <a:rPr lang="en-GB" dirty="0"/>
              <a:t> </a:t>
            </a:r>
            <a:r>
              <a:rPr lang="en-GB" dirty="0" smtClean="0"/>
              <a:t>of arguments or return values at the time of instantiation.</a:t>
            </a:r>
            <a:endParaRPr lang="en-GB" dirty="0"/>
          </a:p>
        </p:txBody>
      </p:sp>
      <p:sp>
        <p:nvSpPr>
          <p:cNvPr id="2" name="Title 1"/>
          <p:cNvSpPr>
            <a:spLocks noGrp="1"/>
          </p:cNvSpPr>
          <p:nvPr>
            <p:ph type="title"/>
          </p:nvPr>
        </p:nvSpPr>
        <p:spPr/>
        <p:txBody>
          <a:bodyPr/>
          <a:lstStyle/>
          <a:p>
            <a:r>
              <a:rPr lang="en-US" dirty="0" smtClean="0"/>
              <a:t>Defining Generics</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Generic Methods</a:t>
            </a:r>
          </a:p>
          <a:p>
            <a:r>
              <a:rPr lang="en-GB" dirty="0" smtClean="0"/>
              <a:t>Generic Interfaces</a:t>
            </a:r>
          </a:p>
          <a:p>
            <a:r>
              <a:rPr lang="en-GB" dirty="0" smtClean="0"/>
              <a:t>Generic Classes</a:t>
            </a:r>
          </a:p>
          <a:p>
            <a:r>
              <a:rPr lang="en-GB" dirty="0" smtClean="0"/>
              <a:t>Constraints</a:t>
            </a:r>
          </a:p>
          <a:p>
            <a:pPr marL="0" indent="0">
              <a:buNone/>
            </a:pPr>
            <a:endParaRPr lang="en-GB" dirty="0" smtClean="0"/>
          </a:p>
        </p:txBody>
      </p:sp>
      <p:sp>
        <p:nvSpPr>
          <p:cNvPr id="2" name="Title 1"/>
          <p:cNvSpPr>
            <a:spLocks noGrp="1"/>
          </p:cNvSpPr>
          <p:nvPr>
            <p:ph type="title"/>
          </p:nvPr>
        </p:nvSpPr>
        <p:spPr/>
        <p:txBody>
          <a:bodyPr/>
          <a:lstStyle/>
          <a:p>
            <a:r>
              <a:rPr lang="en-US" dirty="0" smtClean="0"/>
              <a:t>Language Support for Generics</a:t>
            </a:r>
            <a:endParaRPr lang="en-US" dirty="0"/>
          </a:p>
        </p:txBody>
      </p:sp>
    </p:spTree>
    <p:extLst>
      <p:ext uri="{BB962C8B-B14F-4D97-AF65-F5344CB8AC3E}">
        <p14:creationId xmlns:p14="http://schemas.microsoft.com/office/powerpoint/2010/main" val="210544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Type Parameter for at least one argument, or return value.</a:t>
            </a:r>
          </a:p>
          <a:p>
            <a:pPr lvl="1"/>
            <a:r>
              <a:rPr lang="en-GB" dirty="0" smtClean="0"/>
              <a:t>Sometimes both</a:t>
            </a:r>
          </a:p>
          <a:p>
            <a:r>
              <a:rPr lang="en-GB" dirty="0" smtClean="0"/>
              <a:t>Example we’ll use:</a:t>
            </a:r>
          </a:p>
          <a:p>
            <a:pPr lvl="1"/>
            <a:r>
              <a:rPr lang="en-GB" dirty="0" smtClean="0"/>
              <a:t>LINQ, </a:t>
            </a:r>
            <a:r>
              <a:rPr lang="en-GB" dirty="0" err="1" smtClean="0"/>
              <a:t>System.Linq.Enumerable</a:t>
            </a:r>
            <a:endParaRPr lang="en-GB" dirty="0" smtClean="0"/>
          </a:p>
          <a:p>
            <a:r>
              <a:rPr lang="en-GB" dirty="0" smtClean="0"/>
              <a:t>Other examples:</a:t>
            </a:r>
          </a:p>
          <a:p>
            <a:pPr lvl="1"/>
            <a:r>
              <a:rPr lang="en-GB" dirty="0" err="1" smtClean="0"/>
              <a:t>Task.FromResult</a:t>
            </a:r>
            <a:r>
              <a:rPr lang="en-GB" dirty="0" smtClean="0"/>
              <a:t>&lt;T&gt;</a:t>
            </a:r>
          </a:p>
          <a:p>
            <a:pPr lvl="1"/>
            <a:endParaRPr lang="en-GB" dirty="0"/>
          </a:p>
          <a:p>
            <a:endParaRPr lang="en-GB" dirty="0" smtClean="0"/>
          </a:p>
          <a:p>
            <a:endParaRPr lang="en-GB" dirty="0"/>
          </a:p>
        </p:txBody>
      </p:sp>
      <p:sp>
        <p:nvSpPr>
          <p:cNvPr id="2" name="Title 1"/>
          <p:cNvSpPr>
            <a:spLocks noGrp="1"/>
          </p:cNvSpPr>
          <p:nvPr>
            <p:ph type="title"/>
          </p:nvPr>
        </p:nvSpPr>
        <p:spPr/>
        <p:txBody>
          <a:bodyPr/>
          <a:lstStyle/>
          <a:p>
            <a:r>
              <a:rPr lang="en-US" dirty="0" smtClean="0"/>
              <a:t>Generic Methods in Practice</a:t>
            </a:r>
            <a:endParaRPr lang="en-US" dirty="0"/>
          </a:p>
        </p:txBody>
      </p:sp>
    </p:spTree>
    <p:extLst>
      <p:ext uri="{BB962C8B-B14F-4D97-AF65-F5344CB8AC3E}">
        <p14:creationId xmlns:p14="http://schemas.microsoft.com/office/powerpoint/2010/main" val="558096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Type Parameter for at least one argument, or return value.</a:t>
            </a:r>
          </a:p>
          <a:p>
            <a:pPr lvl="1"/>
            <a:r>
              <a:rPr lang="en-GB" dirty="0" smtClean="0"/>
              <a:t>Sometimes both</a:t>
            </a:r>
          </a:p>
          <a:p>
            <a:r>
              <a:rPr lang="en-GB" dirty="0" smtClean="0"/>
              <a:t>Common Contract for many unrelated types</a:t>
            </a:r>
          </a:p>
          <a:p>
            <a:endParaRPr lang="en-GB" dirty="0"/>
          </a:p>
          <a:p>
            <a:r>
              <a:rPr lang="en-GB" dirty="0" smtClean="0"/>
              <a:t>Examples:</a:t>
            </a:r>
          </a:p>
          <a:p>
            <a:pPr lvl="1"/>
            <a:r>
              <a:rPr lang="en-GB" dirty="0" err="1" smtClean="0"/>
              <a:t>IComparable</a:t>
            </a:r>
            <a:r>
              <a:rPr lang="en-GB" dirty="0" smtClean="0"/>
              <a:t>&lt;T&gt;</a:t>
            </a:r>
          </a:p>
          <a:p>
            <a:pPr lvl="1"/>
            <a:r>
              <a:rPr lang="en-GB" dirty="0" err="1" smtClean="0"/>
              <a:t>IEquatable</a:t>
            </a:r>
            <a:r>
              <a:rPr lang="en-GB" dirty="0" smtClean="0"/>
              <a:t>&lt;T&gt;</a:t>
            </a:r>
          </a:p>
          <a:p>
            <a:pPr lvl="1"/>
            <a:endParaRPr lang="en-GB" dirty="0"/>
          </a:p>
          <a:p>
            <a:endParaRPr lang="en-GB" dirty="0" smtClean="0"/>
          </a:p>
          <a:p>
            <a:endParaRPr lang="en-GB" dirty="0"/>
          </a:p>
        </p:txBody>
      </p:sp>
      <p:sp>
        <p:nvSpPr>
          <p:cNvPr id="2" name="Title 1"/>
          <p:cNvSpPr>
            <a:spLocks noGrp="1"/>
          </p:cNvSpPr>
          <p:nvPr>
            <p:ph type="title"/>
          </p:nvPr>
        </p:nvSpPr>
        <p:spPr/>
        <p:txBody>
          <a:bodyPr/>
          <a:lstStyle/>
          <a:p>
            <a:r>
              <a:rPr lang="en-US" dirty="0" smtClean="0"/>
              <a:t>Generic Interfaces in Practice</a:t>
            </a:r>
            <a:endParaRPr lang="en-US" dirty="0"/>
          </a:p>
        </p:txBody>
      </p:sp>
    </p:spTree>
    <p:extLst>
      <p:ext uri="{BB962C8B-B14F-4D97-AF65-F5344CB8AC3E}">
        <p14:creationId xmlns:p14="http://schemas.microsoft.com/office/powerpoint/2010/main" val="2536800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9BF63586D9884E9335F37127EABBE8" ma:contentTypeVersion="1" ma:contentTypeDescription="Create a new document." ma:contentTypeScope="" ma:versionID="3b40c7f62b06f9f0cd473a069af3a91f">
  <xsd:schema xmlns:xsd="http://www.w3.org/2001/XMLSchema" xmlns:xs="http://www.w3.org/2001/XMLSchema" xmlns:p="http://schemas.microsoft.com/office/2006/metadata/properties" xmlns:ns3="e5a13ba8-98e3-4f23-a221-7ac9824aa662" targetNamespace="http://schemas.microsoft.com/office/2006/metadata/properties" ma:root="true" ma:fieldsID="4327d685be69599737fa0038b3ab671f" ns3:_="">
    <xsd:import namespace="e5a13ba8-98e3-4f23-a221-7ac9824aa6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13ba8-98e3-4f23-a221-7ac9824aa66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2.xml><?xml version="1.0" encoding="utf-8"?>
<ds:datastoreItem xmlns:ds="http://schemas.openxmlformats.org/officeDocument/2006/customXml" ds:itemID="{7025FDD9-4C58-4084-9F89-0E6ADD6FFF55}">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e5a13ba8-98e3-4f23-a221-7ac9824aa662"/>
    <ds:schemaRef ds:uri="http://www.w3.org/XML/1998/namespace"/>
  </ds:schemaRefs>
</ds:datastoreItem>
</file>

<file path=customXml/itemProps3.xml><?xml version="1.0" encoding="utf-8"?>
<ds:datastoreItem xmlns:ds="http://schemas.openxmlformats.org/officeDocument/2006/customXml" ds:itemID="{DABDB566-B5C0-42A7-A33C-2648D176B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13ba8-98e3-4f23-a221-7ac9824aa6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9198</TotalTime>
  <Words>1146</Words>
  <Application>Microsoft Office PowerPoint</Application>
  <PresentationFormat>Widescreen</PresentationFormat>
  <Paragraphs>245</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Segoe</vt:lpstr>
      <vt:lpstr>Segoe UI</vt:lpstr>
      <vt:lpstr>Segoe UI Light</vt:lpstr>
      <vt:lpstr>1_Office Theme</vt:lpstr>
      <vt:lpstr>Object Oriented Practices</vt:lpstr>
      <vt:lpstr>Course Topics</vt:lpstr>
      <vt:lpstr>PowerPoint Presentation</vt:lpstr>
      <vt:lpstr>Course Topics</vt:lpstr>
      <vt:lpstr>PowerPoint Presentation</vt:lpstr>
      <vt:lpstr>Defining Generics</vt:lpstr>
      <vt:lpstr>Language Support for Generics</vt:lpstr>
      <vt:lpstr>Generic Methods in Practice</vt:lpstr>
      <vt:lpstr>Generic Interfaces in Practice</vt:lpstr>
      <vt:lpstr>Generic Classes in Practice</vt:lpstr>
      <vt:lpstr>Constraints</vt:lpstr>
      <vt:lpstr>PowerPoint Presentation</vt:lpstr>
      <vt:lpstr>Be as generic as possible</vt:lpstr>
      <vt:lpstr>Guideline: Delegates for Specific Implementation</vt:lpstr>
      <vt:lpstr>PowerPoint Presentation</vt:lpstr>
      <vt:lpstr>Prefer Generics to Polymorphism</vt:lpstr>
      <vt:lpstr>Practice: Specific to Generic</vt:lpstr>
      <vt:lpstr>Practice: Leverage Constraints</vt:lpstr>
      <vt:lpstr>PowerPoint Presentation</vt:lpstr>
      <vt:lpstr>Good Outcome: Reuse via Metaprogramming</vt:lpstr>
      <vt:lpstr>Good Outcome: Minimal Downcasting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MS LeX Studio L</cp:lastModifiedBy>
  <cp:revision>385</cp:revision>
  <dcterms:created xsi:type="dcterms:W3CDTF">2013-02-15T23:12:42Z</dcterms:created>
  <dcterms:modified xsi:type="dcterms:W3CDTF">2015-10-05T21:43:54Z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0x010100BD9BF63586D9884E9335F37127EABBE8</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ies>
</file>