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handoutMasterIdLst>
    <p:handoutMasterId r:id="rId26"/>
  </p:handoutMasterIdLst>
  <p:sldIdLst>
    <p:sldId id="271" r:id="rId5"/>
    <p:sldId id="274" r:id="rId6"/>
    <p:sldId id="318" r:id="rId7"/>
    <p:sldId id="317" r:id="rId8"/>
    <p:sldId id="277" r:id="rId9"/>
    <p:sldId id="278" r:id="rId10"/>
    <p:sldId id="284" r:id="rId11"/>
    <p:sldId id="286" r:id="rId12"/>
    <p:sldId id="308" r:id="rId13"/>
    <p:sldId id="312" r:id="rId14"/>
    <p:sldId id="306" r:id="rId15"/>
    <p:sldId id="313" r:id="rId16"/>
    <p:sldId id="288" r:id="rId17"/>
    <p:sldId id="291" r:id="rId18"/>
    <p:sldId id="314" r:id="rId19"/>
    <p:sldId id="293" r:id="rId20"/>
    <p:sldId id="297" r:id="rId21"/>
    <p:sldId id="315" r:id="rId22"/>
    <p:sldId id="316" r:id="rId23"/>
    <p:sldId id="26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50843" autoAdjust="0"/>
  </p:normalViewPr>
  <p:slideViewPr>
    <p:cSldViewPr snapToGrid="0">
      <p:cViewPr varScale="1">
        <p:scale>
          <a:sx n="16" d="100"/>
          <a:sy n="16" d="100"/>
        </p:scale>
        <p:origin x="1156" y="20"/>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10/5/2015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10/5/2015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r>
              <a:rPr lang="en-US" dirty="0" smtClean="0"/>
              <a:t>This is the</a:t>
            </a:r>
            <a:r>
              <a:rPr lang="en-US" baseline="0" dirty="0" smtClean="0"/>
              <a:t> Abstract module.</a:t>
            </a:r>
          </a:p>
          <a:p>
            <a:r>
              <a:rPr lang="en-US" baseline="0" dirty="0" smtClean="0"/>
              <a:t>I’ve tested this to be 30 minutes in length for the slide deck.</a:t>
            </a:r>
          </a:p>
          <a:p>
            <a:r>
              <a:rPr lang="en-US" baseline="0" dirty="0" smtClean="0"/>
              <a:t>The code review portion should be 45 minutes.</a:t>
            </a:r>
          </a:p>
          <a:p>
            <a:endParaRPr lang="en-US" baseline="0" dirty="0" smtClean="0"/>
          </a:p>
          <a:p>
            <a:r>
              <a:rPr lang="en-US" baseline="0" dirty="0" smtClean="0"/>
              <a:t>The speaker notes on the slides will detail the key concepts we want to cover in each of these slid</a:t>
            </a:r>
          </a:p>
          <a:p>
            <a:endParaRPr lang="en-US" baseline="0" dirty="0" smtClean="0"/>
          </a:p>
        </p:txBody>
      </p:sp>
    </p:spTree>
    <p:extLst>
      <p:ext uri="{BB962C8B-B14F-4D97-AF65-F5344CB8AC3E}">
        <p14:creationId xmlns:p14="http://schemas.microsoft.com/office/powerpoint/2010/main" val="180611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10</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Let’s look at guidelines</a:t>
            </a:r>
            <a:r>
              <a:rPr lang="en-US" baseline="0" dirty="0" smtClean="0"/>
              <a:t> for finding and managing inheritance</a:t>
            </a:r>
            <a:endParaRPr lang="en-US" dirty="0"/>
          </a:p>
        </p:txBody>
      </p:sp>
    </p:spTree>
    <p:extLst>
      <p:ext uri="{BB962C8B-B14F-4D97-AF65-F5344CB8AC3E}">
        <p14:creationId xmlns:p14="http://schemas.microsoft.com/office/powerpoint/2010/main" val="1798141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 points here:</a:t>
            </a:r>
          </a:p>
          <a:p>
            <a:endParaRPr lang="en-GB" dirty="0" smtClean="0">
              <a:solidFill>
                <a:schemeClr val="tx2"/>
              </a:solidFill>
              <a:latin typeface="Segoe" pitchFamily="34" charset="0"/>
            </a:endParaRPr>
          </a:p>
          <a:p>
            <a:r>
              <a:rPr lang="en-GB" dirty="0" smtClean="0">
                <a:solidFill>
                  <a:schemeClr val="tx2"/>
                </a:solidFill>
                <a:latin typeface="Segoe" pitchFamily="34" charset="0"/>
              </a:rPr>
              <a:t>.</a:t>
            </a:r>
            <a:r>
              <a:rPr lang="en-GB" baseline="0" dirty="0" smtClean="0">
                <a:solidFill>
                  <a:schemeClr val="tx2"/>
                </a:solidFill>
                <a:latin typeface="Segoe" pitchFamily="34" charset="0"/>
              </a:rPr>
              <a:t> Contrast abstract and non-abstract classes here.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Consider it a way to block unintended instantiation.</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11</a:t>
            </a:fld>
            <a:endParaRPr lang="en-US" dirty="0"/>
          </a:p>
        </p:txBody>
      </p:sp>
    </p:spTree>
    <p:extLst>
      <p:ext uri="{BB962C8B-B14F-4D97-AF65-F5344CB8AC3E}">
        <p14:creationId xmlns:p14="http://schemas.microsoft.com/office/powerpoint/2010/main" val="3192116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12</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How</a:t>
            </a:r>
            <a:r>
              <a:rPr lang="en-US" baseline="0" dirty="0" smtClean="0"/>
              <a:t> can we accomplish smart use of abstract classes?</a:t>
            </a:r>
            <a:endParaRPr lang="en-US" dirty="0"/>
          </a:p>
        </p:txBody>
      </p:sp>
    </p:spTree>
    <p:extLst>
      <p:ext uri="{BB962C8B-B14F-4D97-AF65-F5344CB8AC3E}">
        <p14:creationId xmlns:p14="http://schemas.microsoft.com/office/powerpoint/2010/main" val="2354388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The abstract base class combines</a:t>
            </a:r>
            <a:r>
              <a:rPr lang="en-GB" baseline="0" dirty="0" smtClean="0">
                <a:solidFill>
                  <a:schemeClr val="tx2"/>
                </a:solidFill>
                <a:latin typeface="Segoe" pitchFamily="34" charset="0"/>
              </a:rPr>
              <a:t> abstract base classes with interfaces</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13</a:t>
            </a:fld>
            <a:endParaRPr lang="en-US" dirty="0"/>
          </a:p>
        </p:txBody>
      </p:sp>
    </p:spTree>
    <p:extLst>
      <p:ext uri="{BB962C8B-B14F-4D97-AF65-F5344CB8AC3E}">
        <p14:creationId xmlns:p14="http://schemas.microsoft.com/office/powerpoint/2010/main" val="2306864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baseline="0" dirty="0" smtClean="0">
                <a:solidFill>
                  <a:schemeClr val="tx2"/>
                </a:solidFill>
                <a:latin typeface="Segoe" pitchFamily="34" charset="0"/>
              </a:rPr>
              <a:t>This is one way to enforce a guideline that a class will not (or cannot) be instantiated.</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Consider it as a way to avoid users </a:t>
            </a:r>
            <a:r>
              <a:rPr lang="en-GB" baseline="0" dirty="0" err="1" smtClean="0">
                <a:solidFill>
                  <a:schemeClr val="tx2"/>
                </a:solidFill>
                <a:latin typeface="Segoe" pitchFamily="34" charset="0"/>
              </a:rPr>
              <a:t>mis</a:t>
            </a:r>
            <a:r>
              <a:rPr lang="en-GB" baseline="0" dirty="0" smtClean="0">
                <a:solidFill>
                  <a:schemeClr val="tx2"/>
                </a:solidFill>
                <a:latin typeface="Segoe" pitchFamily="34" charset="0"/>
              </a:rPr>
              <a:t>-using your design intent</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14</a:t>
            </a:fld>
            <a:endParaRPr lang="en-US" dirty="0"/>
          </a:p>
        </p:txBody>
      </p:sp>
    </p:spTree>
    <p:extLst>
      <p:ext uri="{BB962C8B-B14F-4D97-AF65-F5344CB8AC3E}">
        <p14:creationId xmlns:p14="http://schemas.microsoft.com/office/powerpoint/2010/main" val="1178371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15</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Why are</a:t>
            </a:r>
            <a:r>
              <a:rPr lang="en-US" baseline="0" dirty="0" smtClean="0"/>
              <a:t> these practices going to help?</a:t>
            </a:r>
          </a:p>
          <a:p>
            <a:endParaRPr lang="en-US" baseline="0" dirty="0" smtClean="0"/>
          </a:p>
          <a:p>
            <a:r>
              <a:rPr lang="en-US" baseline="0" dirty="0" smtClean="0"/>
              <a:t>How might they cause concern?</a:t>
            </a:r>
            <a:endParaRPr lang="en-US" dirty="0"/>
          </a:p>
        </p:txBody>
      </p:sp>
    </p:spTree>
    <p:extLst>
      <p:ext uri="{BB962C8B-B14F-4D97-AF65-F5344CB8AC3E}">
        <p14:creationId xmlns:p14="http://schemas.microsoft.com/office/powerpoint/2010/main" val="2110300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Developers</a:t>
            </a:r>
            <a:r>
              <a:rPr lang="en-GB" baseline="0" dirty="0" smtClean="0">
                <a:solidFill>
                  <a:schemeClr val="tx2"/>
                </a:solidFill>
                <a:latin typeface="Segoe" pitchFamily="34" charset="0"/>
              </a:rPr>
              <a:t> that are implementing an interface should find that natural and obvious.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If it is hard to figure out how to implement an interface, that might mean your contract is ambiguous and difficult.</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OK, those were copied.</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Deriving from an abstract base class should be clear, and all the appropriate behaviour should apply.</a:t>
            </a:r>
          </a:p>
          <a:p>
            <a:endParaRPr lang="en-GB" baseline="0" dirty="0" smtClean="0">
              <a:solidFill>
                <a:schemeClr val="tx2"/>
              </a:solidFill>
              <a:latin typeface="Segoe" pitchFamily="34" charset="0"/>
            </a:endParaRPr>
          </a:p>
          <a:p>
            <a:endParaRPr lang="en-GB"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16</a:t>
            </a:fld>
            <a:endParaRPr lang="en-US" dirty="0"/>
          </a:p>
        </p:txBody>
      </p:sp>
    </p:spTree>
    <p:extLst>
      <p:ext uri="{BB962C8B-B14F-4D97-AF65-F5344CB8AC3E}">
        <p14:creationId xmlns:p14="http://schemas.microsoft.com/office/powerpoint/2010/main" val="1856665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points: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Classes shouldn’t “almost” implement an interface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Classes shouldn’t model “Almost is a”</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17</a:t>
            </a:fld>
            <a:endParaRPr lang="en-US" dirty="0"/>
          </a:p>
        </p:txBody>
      </p:sp>
    </p:spTree>
    <p:extLst>
      <p:ext uri="{BB962C8B-B14F-4D97-AF65-F5344CB8AC3E}">
        <p14:creationId xmlns:p14="http://schemas.microsoft.com/office/powerpoint/2010/main" val="1120292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points: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The larger and more complicated interfaces are, the fewer classes implement all of those members in an obvious manner.</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18</a:t>
            </a:fld>
            <a:endParaRPr lang="en-US" dirty="0"/>
          </a:p>
        </p:txBody>
      </p:sp>
    </p:spTree>
    <p:extLst>
      <p:ext uri="{BB962C8B-B14F-4D97-AF65-F5344CB8AC3E}">
        <p14:creationId xmlns:p14="http://schemas.microsoft.com/office/powerpoint/2010/main" val="870323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points:</a:t>
            </a:r>
          </a:p>
          <a:p>
            <a:endParaRPr lang="en-GB" baseline="0" dirty="0" smtClean="0">
              <a:solidFill>
                <a:schemeClr val="tx2"/>
              </a:solidFill>
              <a:latin typeface="Segoe" pitchFamily="34" charset="0"/>
            </a:endParaRPr>
          </a:p>
          <a:p>
            <a:r>
              <a:rPr lang="en-GB" dirty="0" smtClean="0">
                <a:solidFill>
                  <a:schemeClr val="tx2"/>
                </a:solidFill>
                <a:latin typeface="Segoe" pitchFamily="34" charset="0"/>
              </a:rPr>
              <a:t>Since</a:t>
            </a:r>
            <a:r>
              <a:rPr lang="en-GB" baseline="0" dirty="0" smtClean="0">
                <a:solidFill>
                  <a:schemeClr val="tx2"/>
                </a:solidFill>
                <a:latin typeface="Segoe" pitchFamily="34" charset="0"/>
              </a:rPr>
              <a:t> we are sharing implementation, be careful not to factor into too many small pieces.</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19</a:t>
            </a:fld>
            <a:endParaRPr lang="en-US" dirty="0"/>
          </a:p>
        </p:txBody>
      </p:sp>
    </p:spTree>
    <p:extLst>
      <p:ext uri="{BB962C8B-B14F-4D97-AF65-F5344CB8AC3E}">
        <p14:creationId xmlns:p14="http://schemas.microsoft.com/office/powerpoint/2010/main" val="1980056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Abstract classes</a:t>
            </a:r>
            <a:r>
              <a:rPr lang="en-US" baseline="0" dirty="0" smtClean="0"/>
              <a:t> combine the best and the worst of base classes and interfaces</a:t>
            </a:r>
          </a:p>
          <a:p>
            <a:endParaRPr lang="en-US" baseline="0" dirty="0" smtClean="0"/>
          </a:p>
          <a:p>
            <a:r>
              <a:rPr lang="en-US" baseline="0" dirty="0" smtClean="0"/>
              <a:t>You can share some implementation, and you can create contracts that must be implemented by derived classes.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2595756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62122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Abstract classes</a:t>
            </a:r>
            <a:r>
              <a:rPr lang="en-US" baseline="0" dirty="0" smtClean="0"/>
              <a:t> combine the best and the worst of base classes and interfaces</a:t>
            </a:r>
          </a:p>
          <a:p>
            <a:endParaRPr lang="en-US" baseline="0" dirty="0" smtClean="0"/>
          </a:p>
          <a:p>
            <a:r>
              <a:rPr lang="en-US" baseline="0" dirty="0" smtClean="0"/>
              <a:t>You can share some implementation, and you can create contracts that must be implemented by derived classes.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3439918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Read through the definition.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The abstract base</a:t>
            </a:r>
            <a:r>
              <a:rPr lang="en-GB" baseline="0" dirty="0" smtClean="0">
                <a:solidFill>
                  <a:schemeClr val="tx2"/>
                </a:solidFill>
                <a:latin typeface="Segoe" pitchFamily="34" charset="0"/>
              </a:rPr>
              <a:t> classes create a concept that combines both interface contracts and base classes: derived classes can inherit some implementation, and be forced to implement a contract defined in the base class. </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Abstract base classes may be what you need when you can’t decide between making a base class, and defining an interface. </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As we go through this module, we’ll expand on these distinctions to help you make the best decision.</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6</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Explain</a:t>
            </a:r>
            <a:r>
              <a:rPr lang="en-GB" baseline="0" dirty="0" smtClean="0">
                <a:solidFill>
                  <a:schemeClr val="tx2"/>
                </a:solidFill>
                <a:latin typeface="Segoe" pitchFamily="34" charset="0"/>
              </a:rPr>
              <a:t> and discuss each of these advantages.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Implementation Reuse means a smaller codebase,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Polymorphism means that we can write functionality using the base class references. This means algorithms can be shared by writing the methods using only the base class methods and properties.</a:t>
            </a: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7</a:t>
            </a:fld>
            <a:endParaRPr lang="en-US" dirty="0"/>
          </a:p>
        </p:txBody>
      </p:sp>
    </p:spTree>
    <p:extLst>
      <p:ext uri="{BB962C8B-B14F-4D97-AF65-F5344CB8AC3E}">
        <p14:creationId xmlns:p14="http://schemas.microsoft.com/office/powerpoint/2010/main" val="1856178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The C# language</a:t>
            </a:r>
            <a:r>
              <a:rPr lang="en-GB" baseline="0" dirty="0" smtClean="0">
                <a:solidFill>
                  <a:schemeClr val="tx2"/>
                </a:solidFill>
                <a:latin typeface="Segoe" pitchFamily="34" charset="0"/>
              </a:rPr>
              <a:t> (and VB.NET) provide a rich vocabulary to support abstract classes.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Go over the implications of these rules.</a:t>
            </a:r>
          </a:p>
        </p:txBody>
      </p:sp>
      <p:sp>
        <p:nvSpPr>
          <p:cNvPr id="4" name="Slide Number Placeholder 3"/>
          <p:cNvSpPr>
            <a:spLocks noGrp="1"/>
          </p:cNvSpPr>
          <p:nvPr>
            <p:ph type="sldNum" sz="quarter" idx="10"/>
          </p:nvPr>
        </p:nvSpPr>
        <p:spPr/>
        <p:txBody>
          <a:bodyPr/>
          <a:lstStyle/>
          <a:p>
            <a:fld id="{13F0F35F-DD44-4607-AEC1-49D7A4BC4066}" type="slidenum">
              <a:rPr lang="en-US" smtClean="0"/>
              <a:pPr/>
              <a:t>8</a:t>
            </a:fld>
            <a:endParaRPr lang="en-US" dirty="0"/>
          </a:p>
        </p:txBody>
      </p:sp>
    </p:spTree>
    <p:extLst>
      <p:ext uri="{BB962C8B-B14F-4D97-AF65-F5344CB8AC3E}">
        <p14:creationId xmlns:p14="http://schemas.microsoft.com/office/powerpoint/2010/main" val="314828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Explain</a:t>
            </a:r>
            <a:r>
              <a:rPr lang="en-GB" baseline="0" dirty="0" smtClean="0">
                <a:solidFill>
                  <a:schemeClr val="tx2"/>
                </a:solidFill>
                <a:latin typeface="Segoe" pitchFamily="34" charset="0"/>
              </a:rPr>
              <a:t> this means any derived class object can be  used in place of a base class object without noticing any difference.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Classic violation:</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Square and a Rectangle with </a:t>
            </a:r>
            <a:r>
              <a:rPr lang="en-GB" baseline="0" dirty="0" err="1" smtClean="0">
                <a:solidFill>
                  <a:schemeClr val="tx2"/>
                </a:solidFill>
                <a:latin typeface="Segoe" pitchFamily="34" charset="0"/>
              </a:rPr>
              <a:t>SetWIdth</a:t>
            </a:r>
            <a:r>
              <a:rPr lang="en-GB" baseline="0" dirty="0" smtClean="0">
                <a:solidFill>
                  <a:schemeClr val="tx2"/>
                </a:solidFill>
                <a:latin typeface="Segoe" pitchFamily="34" charset="0"/>
              </a:rPr>
              <a:t> and </a:t>
            </a:r>
            <a:r>
              <a:rPr lang="en-GB" baseline="0" dirty="0" err="1" smtClean="0">
                <a:solidFill>
                  <a:schemeClr val="tx2"/>
                </a:solidFill>
                <a:latin typeface="Segoe" pitchFamily="34" charset="0"/>
              </a:rPr>
              <a:t>SetHeight</a:t>
            </a:r>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Circle and Ellipse when setting the radii </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9</a:t>
            </a:fld>
            <a:endParaRPr lang="en-US" dirty="0"/>
          </a:p>
        </p:txBody>
      </p:sp>
    </p:spTree>
    <p:extLst>
      <p:ext uri="{BB962C8B-B14F-4D97-AF65-F5344CB8AC3E}">
        <p14:creationId xmlns:p14="http://schemas.microsoft.com/office/powerpoint/2010/main" val="16754388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450" y="177800"/>
            <a:ext cx="2857500" cy="1143000"/>
          </a:xfrm>
          <a:prstGeom prst="rect">
            <a:avLst/>
          </a:prstGeom>
        </p:spPr>
      </p:pic>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Bill Wagner | Software Consultant</a:t>
            </a:r>
          </a:p>
          <a:p>
            <a:r>
              <a:rPr lang="en-US" dirty="0" smtClean="0"/>
              <a:t>James Sturtevant | Senior Technical Evangelist, Microsoft</a:t>
            </a:r>
            <a:endParaRPr lang="en-US" dirty="0"/>
          </a:p>
        </p:txBody>
      </p:sp>
      <p:sp>
        <p:nvSpPr>
          <p:cNvPr id="2" name="Title 1"/>
          <p:cNvSpPr>
            <a:spLocks noGrp="1"/>
          </p:cNvSpPr>
          <p:nvPr>
            <p:ph type="ctrTitle"/>
          </p:nvPr>
        </p:nvSpPr>
        <p:spPr/>
        <p:txBody>
          <a:bodyPr/>
          <a:lstStyle/>
          <a:p>
            <a:r>
              <a:rPr lang="en-US" sz="4000" dirty="0" smtClean="0"/>
              <a:t>Object Oriented Practices</a:t>
            </a:r>
            <a:endParaRPr lang="en-US" sz="4000" dirty="0"/>
          </a:p>
        </p:txBody>
      </p:sp>
    </p:spTree>
    <p:extLst>
      <p:ext uri="{BB962C8B-B14F-4D97-AF65-F5344CB8AC3E}">
        <p14:creationId xmlns:p14="http://schemas.microsoft.com/office/powerpoint/2010/main" val="166573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Guidelines: Abstract Classes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4175024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Consider when an object can’t be instantiated</a:t>
            </a:r>
          </a:p>
          <a:p>
            <a:pPr lvl="1"/>
            <a:r>
              <a:rPr lang="en-GB" dirty="0" smtClean="0"/>
              <a:t>But you want (or need) shared behaviour</a:t>
            </a:r>
          </a:p>
          <a:p>
            <a:r>
              <a:rPr lang="en-GB" dirty="0" smtClean="0"/>
              <a:t>Making non-leaf nodes abstract means they can’t be installed</a:t>
            </a:r>
          </a:p>
          <a:p>
            <a:endParaRPr lang="en-GB" dirty="0"/>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Prefer non-leaf nodes to be abstract</a:t>
            </a:r>
            <a:endParaRPr lang="en-US" dirty="0"/>
          </a:p>
        </p:txBody>
      </p:sp>
    </p:spTree>
    <p:extLst>
      <p:ext uri="{BB962C8B-B14F-4D97-AF65-F5344CB8AC3E}">
        <p14:creationId xmlns:p14="http://schemas.microsoft.com/office/powerpoint/2010/main" val="1566828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Abstract Classes Practices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2446180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Base classes can define a common implementation </a:t>
            </a:r>
          </a:p>
          <a:p>
            <a:pPr lvl="1"/>
            <a:r>
              <a:rPr lang="en-GB" dirty="0" smtClean="0"/>
              <a:t>Where methods have common implementation</a:t>
            </a:r>
          </a:p>
          <a:p>
            <a:r>
              <a:rPr lang="en-GB" dirty="0" smtClean="0"/>
              <a:t>Can define contracts where there is no common implementation</a:t>
            </a:r>
          </a:p>
          <a:p>
            <a:r>
              <a:rPr lang="en-GB" dirty="0" smtClean="0"/>
              <a:t>Carefully mix implementation and contract</a:t>
            </a:r>
          </a:p>
        </p:txBody>
      </p:sp>
      <p:sp>
        <p:nvSpPr>
          <p:cNvPr id="2" name="Title 1"/>
          <p:cNvSpPr>
            <a:spLocks noGrp="1"/>
          </p:cNvSpPr>
          <p:nvPr>
            <p:ph type="title"/>
          </p:nvPr>
        </p:nvSpPr>
        <p:spPr/>
        <p:txBody>
          <a:bodyPr>
            <a:normAutofit/>
          </a:bodyPr>
          <a:lstStyle/>
          <a:p>
            <a:r>
              <a:rPr lang="en-US" dirty="0" smtClean="0"/>
              <a:t>Practice: Common Abstraction / Implementation</a:t>
            </a:r>
            <a:endParaRPr lang="en-US" dirty="0"/>
          </a:p>
        </p:txBody>
      </p:sp>
    </p:spTree>
    <p:extLst>
      <p:ext uri="{BB962C8B-B14F-4D97-AF65-F5344CB8AC3E}">
        <p14:creationId xmlns:p14="http://schemas.microsoft.com/office/powerpoint/2010/main" val="804250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Mark any class not intended for instantiation ‘abstract’</a:t>
            </a:r>
          </a:p>
          <a:p>
            <a:r>
              <a:rPr lang="en-GB" dirty="0" smtClean="0"/>
              <a:t>Instances of that class cannot be created.</a:t>
            </a:r>
          </a:p>
          <a:p>
            <a:endParaRPr lang="en-GB" dirty="0"/>
          </a:p>
        </p:txBody>
      </p:sp>
      <p:sp>
        <p:nvSpPr>
          <p:cNvPr id="2" name="Title 1"/>
          <p:cNvSpPr>
            <a:spLocks noGrp="1"/>
          </p:cNvSpPr>
          <p:nvPr>
            <p:ph type="title"/>
          </p:nvPr>
        </p:nvSpPr>
        <p:spPr/>
        <p:txBody>
          <a:bodyPr/>
          <a:lstStyle/>
          <a:p>
            <a:r>
              <a:rPr lang="en-US" dirty="0" smtClean="0"/>
              <a:t>Practice: Prevent incorrect Instantiations</a:t>
            </a:r>
            <a:endParaRPr lang="en-US" dirty="0"/>
          </a:p>
        </p:txBody>
      </p:sp>
    </p:spTree>
    <p:extLst>
      <p:ext uri="{BB962C8B-B14F-4D97-AF65-F5344CB8AC3E}">
        <p14:creationId xmlns:p14="http://schemas.microsoft.com/office/powerpoint/2010/main" val="3857951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Abstract Classes Results and Risks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3648888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Deriving from an Abstract Base Class should model “Is a”</a:t>
            </a:r>
          </a:p>
          <a:p>
            <a:r>
              <a:rPr lang="en-GB" dirty="0" smtClean="0"/>
              <a:t>Deriving and overriding necessary methods should be “obvious”</a:t>
            </a:r>
          </a:p>
          <a:p>
            <a:r>
              <a:rPr lang="en-GB" dirty="0" smtClean="0"/>
              <a:t>Implementing an interface should be “natural”</a:t>
            </a:r>
          </a:p>
          <a:p>
            <a:r>
              <a:rPr lang="en-GB" dirty="0" smtClean="0"/>
              <a:t>Implementing an interface should be “obvious”</a:t>
            </a:r>
          </a:p>
          <a:p>
            <a:r>
              <a:rPr lang="en-GB" dirty="0" smtClean="0"/>
              <a:t>Corollary: </a:t>
            </a:r>
          </a:p>
          <a:p>
            <a:pPr lvl="1"/>
            <a:r>
              <a:rPr lang="en-GB" dirty="0" smtClean="0"/>
              <a:t>Implementations for interfaces should be complete.</a:t>
            </a:r>
          </a:p>
          <a:p>
            <a:pPr lvl="1"/>
            <a:r>
              <a:rPr lang="en-GB" dirty="0" smtClean="0"/>
              <a:t>Implementations for base class should be complete.</a:t>
            </a:r>
            <a:endParaRPr lang="en-GB" dirty="0"/>
          </a:p>
        </p:txBody>
      </p:sp>
      <p:sp>
        <p:nvSpPr>
          <p:cNvPr id="2" name="Title 1"/>
          <p:cNvSpPr>
            <a:spLocks noGrp="1"/>
          </p:cNvSpPr>
          <p:nvPr>
            <p:ph type="title"/>
          </p:nvPr>
        </p:nvSpPr>
        <p:spPr/>
        <p:txBody>
          <a:bodyPr>
            <a:normAutofit/>
          </a:bodyPr>
          <a:lstStyle/>
          <a:p>
            <a:r>
              <a:rPr lang="en-US" dirty="0" smtClean="0"/>
              <a:t>Good Outcome: Natural Implementation</a:t>
            </a:r>
            <a:endParaRPr lang="en-US" dirty="0"/>
          </a:p>
        </p:txBody>
      </p:sp>
    </p:spTree>
    <p:extLst>
      <p:ext uri="{BB962C8B-B14F-4D97-AF65-F5344CB8AC3E}">
        <p14:creationId xmlns:p14="http://schemas.microsoft.com/office/powerpoint/2010/main" val="161061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Interface Implementers can create Complete Implementations</a:t>
            </a:r>
          </a:p>
          <a:p>
            <a:r>
              <a:rPr lang="en-GB" dirty="0" smtClean="0"/>
              <a:t>Never see </a:t>
            </a:r>
            <a:r>
              <a:rPr lang="en-GB" dirty="0" err="1" smtClean="0"/>
              <a:t>NotImplementedException</a:t>
            </a:r>
            <a:endParaRPr lang="en-GB" dirty="0" smtClean="0"/>
          </a:p>
          <a:p>
            <a:r>
              <a:rPr lang="en-GB" dirty="0" smtClean="0"/>
              <a:t>All base class functionality should apply</a:t>
            </a:r>
          </a:p>
          <a:p>
            <a:pPr lvl="1"/>
            <a:r>
              <a:rPr lang="en-GB" dirty="0" smtClean="0"/>
              <a:t>Methods should not be considered “Does not apply here”</a:t>
            </a:r>
          </a:p>
          <a:p>
            <a:pPr marL="0" indent="0">
              <a:buNone/>
            </a:pPr>
            <a:endParaRPr lang="en-GB" dirty="0"/>
          </a:p>
        </p:txBody>
      </p:sp>
      <p:sp>
        <p:nvSpPr>
          <p:cNvPr id="2" name="Title 1"/>
          <p:cNvSpPr>
            <a:spLocks noGrp="1"/>
          </p:cNvSpPr>
          <p:nvPr>
            <p:ph type="title"/>
          </p:nvPr>
        </p:nvSpPr>
        <p:spPr/>
        <p:txBody>
          <a:bodyPr>
            <a:normAutofit/>
          </a:bodyPr>
          <a:lstStyle/>
          <a:p>
            <a:r>
              <a:rPr lang="en-US" dirty="0" smtClean="0"/>
              <a:t>Good Outcome: Complete Implementation</a:t>
            </a:r>
            <a:endParaRPr lang="en-US" dirty="0"/>
          </a:p>
        </p:txBody>
      </p:sp>
    </p:spTree>
    <p:extLst>
      <p:ext uri="{BB962C8B-B14F-4D97-AF65-F5344CB8AC3E}">
        <p14:creationId xmlns:p14="http://schemas.microsoft.com/office/powerpoint/2010/main" val="2597530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This is often caused by:</a:t>
            </a:r>
          </a:p>
          <a:p>
            <a:pPr lvl="1"/>
            <a:r>
              <a:rPr lang="en-GB" dirty="0" smtClean="0"/>
              <a:t>Contracts with too many requirements</a:t>
            </a:r>
          </a:p>
          <a:p>
            <a:pPr lvl="1"/>
            <a:r>
              <a:rPr lang="en-GB" dirty="0" smtClean="0"/>
              <a:t>Convenience Methods in Interfaces</a:t>
            </a:r>
          </a:p>
          <a:p>
            <a:r>
              <a:rPr lang="en-GB" dirty="0" smtClean="0"/>
              <a:t>“All in one” interface</a:t>
            </a:r>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Risk:  Copied implementation</a:t>
            </a:r>
            <a:endParaRPr lang="en-US" dirty="0"/>
          </a:p>
        </p:txBody>
      </p:sp>
    </p:spTree>
    <p:extLst>
      <p:ext uri="{BB962C8B-B14F-4D97-AF65-F5344CB8AC3E}">
        <p14:creationId xmlns:p14="http://schemas.microsoft.com/office/powerpoint/2010/main" val="3917725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This is often caused by:</a:t>
            </a:r>
          </a:p>
          <a:p>
            <a:pPr lvl="1"/>
            <a:r>
              <a:rPr lang="en-GB" dirty="0" smtClean="0"/>
              <a:t>Too many unnecessary abstract base classes</a:t>
            </a:r>
          </a:p>
          <a:p>
            <a:pPr lvl="1"/>
            <a:r>
              <a:rPr lang="en-GB" dirty="0" smtClean="0"/>
              <a:t>Too much granularity on classes</a:t>
            </a:r>
          </a:p>
          <a:p>
            <a:r>
              <a:rPr lang="en-GB" dirty="0" smtClean="0"/>
              <a:t>Over complicating the design</a:t>
            </a:r>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Risk:  Too Deep hierarchies</a:t>
            </a:r>
            <a:endParaRPr lang="en-US" dirty="0"/>
          </a:p>
        </p:txBody>
      </p:sp>
    </p:spTree>
    <p:extLst>
      <p:ext uri="{BB962C8B-B14F-4D97-AF65-F5344CB8AC3E}">
        <p14:creationId xmlns:p14="http://schemas.microsoft.com/office/powerpoint/2010/main" val="1560048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630418218"/>
              </p:ext>
            </p:extLst>
          </p:nvPr>
        </p:nvGraphicFramePr>
        <p:xfrm>
          <a:off x="220387" y="1271860"/>
          <a:ext cx="11812588" cy="5440370"/>
        </p:xfrm>
        <a:graphic>
          <a:graphicData uri="http://schemas.openxmlformats.org/drawingml/2006/table">
            <a:tbl>
              <a:tblPr firstRow="1" bandRow="1">
                <a:tableStyleId>{5C22544A-7EE6-4342-B048-85BDC9FD1C3A}</a:tableStyleId>
              </a:tblPr>
              <a:tblGrid>
                <a:gridCol w="5906294">
                  <a:extLst>
                    <a:ext uri="{9D8B030D-6E8A-4147-A177-3AD203B41FA5}">
                      <a16:colId xmlns:a16="http://schemas.microsoft.com/office/drawing/2014/main" val="20000"/>
                    </a:ext>
                  </a:extLst>
                </a:gridCol>
                <a:gridCol w="5906294">
                  <a:extLst>
                    <a:ext uri="{9D8B030D-6E8A-4147-A177-3AD203B41FA5}">
                      <a16:colId xmlns:a16="http://schemas.microsoft.com/office/drawing/2014/main" val="20001"/>
                    </a:ext>
                  </a:extLst>
                </a:gridCol>
              </a:tblGrid>
              <a:tr h="1088074">
                <a:tc gridSpan="2">
                  <a:txBody>
                    <a:bodyPr/>
                    <a:lstStyle/>
                    <a:p>
                      <a:r>
                        <a:rPr lang="en-US" sz="3600" dirty="0" smtClean="0">
                          <a:latin typeface="Segoe UI Light" panose="020B0502040204020203" pitchFamily="34" charset="0"/>
                          <a:cs typeface="Segoe UI Light" panose="020B0502040204020203" pitchFamily="34" charset="0"/>
                        </a:rPr>
                        <a:t>Object</a:t>
                      </a:r>
                      <a:r>
                        <a:rPr lang="en-US" sz="3600" baseline="0" dirty="0" smtClean="0">
                          <a:latin typeface="Segoe UI Light" panose="020B0502040204020203" pitchFamily="34" charset="0"/>
                          <a:cs typeface="Segoe UI Light" panose="020B0502040204020203" pitchFamily="34" charset="0"/>
                        </a:rPr>
                        <a:t> Oriented Practices</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val="10000"/>
                  </a:ext>
                </a:extLst>
              </a:tr>
              <a:tr h="1088074">
                <a:tc>
                  <a:txBody>
                    <a:bodyPr/>
                    <a:lstStyle/>
                    <a:p>
                      <a:r>
                        <a:rPr lang="en-US" sz="2400" dirty="0" smtClean="0">
                          <a:latin typeface="Segoe UI Light" panose="020B0502040204020203" pitchFamily="34" charset="0"/>
                          <a:cs typeface="Segoe UI Light" panose="020B0502040204020203" pitchFamily="34" charset="0"/>
                        </a:rPr>
                        <a:t>01 |  Encapsulation</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05 |  Generics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1"/>
                  </a:ext>
                </a:extLst>
              </a:tr>
              <a:tr h="1088074">
                <a:tc>
                  <a:txBody>
                    <a:bodyPr/>
                    <a:lstStyle/>
                    <a:p>
                      <a:r>
                        <a:rPr lang="en-US" sz="2400" dirty="0" smtClean="0">
                          <a:latin typeface="Segoe UI Light" panose="020B0502040204020203" pitchFamily="34" charset="0"/>
                          <a:cs typeface="Segoe UI Light" panose="020B0502040204020203" pitchFamily="34" charset="0"/>
                        </a:rPr>
                        <a:t>02 | Inheritance</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06 | Delegates Events and Lambdas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2"/>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Interfaces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07 | Functional</a:t>
                      </a:r>
                      <a:r>
                        <a:rPr lang="en-US" sz="2400" baseline="0" dirty="0" smtClean="0">
                          <a:latin typeface="Segoe UI Light" panose="020B0502040204020203" pitchFamily="34" charset="0"/>
                          <a:cs typeface="Segoe UI Light" panose="020B0502040204020203" pitchFamily="34" charset="0"/>
                        </a:rPr>
                        <a:t> Programming</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3"/>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 Abstract Classes</a:t>
                      </a:r>
                    </a:p>
                  </a:txBody>
                  <a:tcPr anchor="ctr"/>
                </a:tc>
                <a:tc>
                  <a:txBody>
                    <a:bodyPr/>
                    <a:lstStyle/>
                    <a:p>
                      <a:r>
                        <a:rPr lang="en-US" sz="2400" dirty="0" smtClean="0">
                          <a:latin typeface="Segoe UI Light" panose="020B0502040204020203" pitchFamily="34" charset="0"/>
                          <a:cs typeface="Segoe UI Light" panose="020B0502040204020203" pitchFamily="34" charset="0"/>
                        </a:rPr>
                        <a:t>08 |</a:t>
                      </a:r>
                      <a:r>
                        <a:rPr lang="en-US" sz="2400" baseline="0" dirty="0" smtClean="0">
                          <a:latin typeface="Segoe UI Light" panose="020B0502040204020203" pitchFamily="34" charset="0"/>
                          <a:cs typeface="Segoe UI Light" panose="020B0502040204020203" pitchFamily="34" charset="0"/>
                        </a:rPr>
                        <a:t> Review Exercises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7856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Abstract Classes Definition</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3080798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Module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3188337334"/>
              </p:ext>
            </p:extLst>
          </p:nvPr>
        </p:nvGraphicFramePr>
        <p:xfrm>
          <a:off x="220387" y="1271860"/>
          <a:ext cx="11812588" cy="5440370"/>
        </p:xfrm>
        <a:graphic>
          <a:graphicData uri="http://schemas.openxmlformats.org/drawingml/2006/table">
            <a:tbl>
              <a:tblPr firstRow="1" bandRow="1">
                <a:tableStyleId>{5C22544A-7EE6-4342-B048-85BDC9FD1C3A}</a:tableStyleId>
              </a:tblPr>
              <a:tblGrid>
                <a:gridCol w="5906294">
                  <a:extLst>
                    <a:ext uri="{9D8B030D-6E8A-4147-A177-3AD203B41FA5}">
                      <a16:colId xmlns:a16="http://schemas.microsoft.com/office/drawing/2014/main" val="20000"/>
                    </a:ext>
                  </a:extLst>
                </a:gridCol>
                <a:gridCol w="5906294">
                  <a:extLst>
                    <a:ext uri="{9D8B030D-6E8A-4147-A177-3AD203B41FA5}">
                      <a16:colId xmlns:a16="http://schemas.microsoft.com/office/drawing/2014/main" val="20001"/>
                    </a:ext>
                  </a:extLst>
                </a:gridCol>
              </a:tblGrid>
              <a:tr h="1088074">
                <a:tc gridSpan="2">
                  <a:txBody>
                    <a:bodyPr/>
                    <a:lstStyle/>
                    <a:p>
                      <a:r>
                        <a:rPr lang="en-US" sz="3600" dirty="0" smtClean="0">
                          <a:latin typeface="Segoe UI Light" panose="020B0502040204020203" pitchFamily="34" charset="0"/>
                          <a:cs typeface="Segoe UI Light" panose="020B0502040204020203" pitchFamily="34" charset="0"/>
                        </a:rPr>
                        <a:t>Abstract</a:t>
                      </a:r>
                      <a:r>
                        <a:rPr lang="en-US" sz="3600" baseline="0" dirty="0" smtClean="0">
                          <a:latin typeface="Segoe UI Light" panose="020B0502040204020203" pitchFamily="34" charset="0"/>
                          <a:cs typeface="Segoe UI Light" panose="020B0502040204020203" pitchFamily="34" charset="0"/>
                        </a:rPr>
                        <a:t> Classes</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val="10000"/>
                  </a:ext>
                </a:extLst>
              </a:tr>
              <a:tr h="1088074">
                <a:tc>
                  <a:txBody>
                    <a:bodyPr/>
                    <a:lstStyle/>
                    <a:p>
                      <a:r>
                        <a:rPr lang="en-US" sz="2400" dirty="0" smtClean="0">
                          <a:latin typeface="Segoe UI Light" panose="020B0502040204020203" pitchFamily="34" charset="0"/>
                          <a:cs typeface="Segoe UI Light" panose="020B0502040204020203" pitchFamily="34" charset="0"/>
                        </a:rPr>
                        <a:t>01 |  Abstract</a:t>
                      </a:r>
                      <a:r>
                        <a:rPr lang="en-US" sz="2400" baseline="0" dirty="0" smtClean="0">
                          <a:latin typeface="Segoe UI Light" panose="020B0502040204020203" pitchFamily="34" charset="0"/>
                          <a:cs typeface="Segoe UI Light" panose="020B0502040204020203" pitchFamily="34" charset="0"/>
                        </a:rPr>
                        <a:t> Classes Definition</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1"/>
                  </a:ext>
                </a:extLst>
              </a:tr>
              <a:tr h="1088074">
                <a:tc>
                  <a:txBody>
                    <a:bodyPr/>
                    <a:lstStyle/>
                    <a:p>
                      <a:r>
                        <a:rPr lang="en-US" sz="2400" dirty="0" smtClean="0">
                          <a:latin typeface="Segoe UI Light" panose="020B0502040204020203" pitchFamily="34" charset="0"/>
                          <a:cs typeface="Segoe UI Light" panose="020B0502040204020203" pitchFamily="34" charset="0"/>
                        </a:rPr>
                        <a:t>02 | Guidelines: Abstract</a:t>
                      </a:r>
                      <a:r>
                        <a:rPr lang="en-US" sz="2400" baseline="0" dirty="0" smtClean="0">
                          <a:latin typeface="Segoe UI Light" panose="020B0502040204020203" pitchFamily="34" charset="0"/>
                          <a:cs typeface="Segoe UI Light" panose="020B0502040204020203" pitchFamily="34" charset="0"/>
                        </a:rPr>
                        <a:t> Classes</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2"/>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Abstract Classes Practices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3"/>
                  </a:ext>
                </a:extLst>
              </a:tr>
              <a:tr h="1088074">
                <a:tc>
                  <a:txBody>
                    <a:bodyPr/>
                    <a:lstStyle/>
                    <a:p>
                      <a:pPr marL="914400" marR="0" lvl="0" indent="-914400" algn="l" defTabSz="914088" rtl="0" eaLnBrk="1" fontAlgn="auto" latinLnBrk="0" hangingPunct="1">
                        <a:lnSpc>
                          <a:spcPct val="100000"/>
                        </a:lnSpc>
                        <a:spcBef>
                          <a:spcPts val="1200"/>
                        </a:spcBef>
                        <a:spcAft>
                          <a:spcPts val="0"/>
                        </a:spcAft>
                        <a:buClrTx/>
                        <a:buSzTx/>
                        <a:buFont typeface="Arial" pitchFamily="34" charset="0"/>
                        <a:buNone/>
                        <a:tabLst/>
                        <a:defRPr/>
                      </a:pPr>
                      <a:r>
                        <a:rPr lang="en-US" sz="2400" dirty="0" smtClean="0">
                          <a:latin typeface="Segoe UI Light" panose="020B0502040204020203" pitchFamily="34" charset="0"/>
                          <a:cs typeface="Segoe UI Light" panose="020B0502040204020203" pitchFamily="34" charset="0"/>
                        </a:rPr>
                        <a:t>04 | </a:t>
                      </a:r>
                      <a:r>
                        <a:rPr lang="en-US" sz="2400" kern="1200" baseline="0" noProof="0" dirty="0" smtClean="0">
                          <a:solidFill>
                            <a:schemeClr val="dk1"/>
                          </a:solidFill>
                          <a:latin typeface="Segoe UI Light" panose="020B0502040204020203" pitchFamily="34" charset="0"/>
                          <a:ea typeface="+mn-ea"/>
                          <a:cs typeface="Segoe UI Light" panose="020B0502040204020203" pitchFamily="34" charset="0"/>
                        </a:rPr>
                        <a:t>Abstract Classes Results and Risks</a:t>
                      </a: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71582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Abstract Classes Definition</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chor="ctr">
            <a:normAutofit/>
          </a:bodyPr>
          <a:lstStyle/>
          <a:p>
            <a:pPr marL="0" indent="0" algn="ctr">
              <a:buNone/>
            </a:pPr>
            <a:r>
              <a:rPr lang="en-GB" dirty="0" smtClean="0"/>
              <a:t>An Abstract Class is a class that provides a common definition of a base class for multiple derived classes. It cannot be instantiated. It may also contain abstract methods that must be implemented by non-abstract derived classes.</a:t>
            </a:r>
            <a:endParaRPr lang="en-GB" dirty="0"/>
          </a:p>
        </p:txBody>
      </p:sp>
      <p:sp>
        <p:nvSpPr>
          <p:cNvPr id="2" name="Title 1"/>
          <p:cNvSpPr>
            <a:spLocks noGrp="1"/>
          </p:cNvSpPr>
          <p:nvPr>
            <p:ph type="title"/>
          </p:nvPr>
        </p:nvSpPr>
        <p:spPr/>
        <p:txBody>
          <a:bodyPr/>
          <a:lstStyle/>
          <a:p>
            <a:r>
              <a:rPr lang="en-US" dirty="0" smtClean="0"/>
              <a:t>Defining Abstract Classes</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Implementation Reuse</a:t>
            </a:r>
          </a:p>
          <a:p>
            <a:r>
              <a:rPr lang="en-GB" dirty="0" smtClean="0"/>
              <a:t>Shared base class implementation for all derived classes</a:t>
            </a:r>
          </a:p>
          <a:p>
            <a:r>
              <a:rPr lang="en-GB" dirty="0" smtClean="0"/>
              <a:t>Polymorphism Support</a:t>
            </a:r>
          </a:p>
          <a:p>
            <a:r>
              <a:rPr lang="en-GB" dirty="0"/>
              <a:t>Contract Definition</a:t>
            </a:r>
          </a:p>
          <a:p>
            <a:endParaRPr lang="en-GB" dirty="0" smtClean="0"/>
          </a:p>
          <a:p>
            <a:endParaRPr lang="en-GB" dirty="0"/>
          </a:p>
        </p:txBody>
      </p:sp>
      <p:sp>
        <p:nvSpPr>
          <p:cNvPr id="2" name="Title 1"/>
          <p:cNvSpPr>
            <a:spLocks noGrp="1"/>
          </p:cNvSpPr>
          <p:nvPr>
            <p:ph type="title"/>
          </p:nvPr>
        </p:nvSpPr>
        <p:spPr/>
        <p:txBody>
          <a:bodyPr/>
          <a:lstStyle/>
          <a:p>
            <a:r>
              <a:rPr lang="en-US" dirty="0" smtClean="0"/>
              <a:t>Advantages of Abstract Base Classes</a:t>
            </a:r>
            <a:endParaRPr lang="en-US" dirty="0"/>
          </a:p>
        </p:txBody>
      </p:sp>
    </p:spTree>
    <p:extLst>
      <p:ext uri="{BB962C8B-B14F-4D97-AF65-F5344CB8AC3E}">
        <p14:creationId xmlns:p14="http://schemas.microsoft.com/office/powerpoint/2010/main" val="558096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Classes can be defined as Abstract</a:t>
            </a:r>
          </a:p>
          <a:p>
            <a:r>
              <a:rPr lang="en-GB" dirty="0" smtClean="0"/>
              <a:t>Abstract classes may declare abstract methods</a:t>
            </a:r>
          </a:p>
          <a:p>
            <a:r>
              <a:rPr lang="en-GB" dirty="0" smtClean="0"/>
              <a:t>Classes that declare abstract methods *must* be Abstract</a:t>
            </a:r>
          </a:p>
          <a:p>
            <a:pPr marL="0" indent="0">
              <a:buNone/>
            </a:pPr>
            <a:endParaRPr lang="en-GB" dirty="0" smtClean="0"/>
          </a:p>
        </p:txBody>
      </p:sp>
      <p:sp>
        <p:nvSpPr>
          <p:cNvPr id="2" name="Title 1"/>
          <p:cNvSpPr>
            <a:spLocks noGrp="1"/>
          </p:cNvSpPr>
          <p:nvPr>
            <p:ph type="title"/>
          </p:nvPr>
        </p:nvSpPr>
        <p:spPr/>
        <p:txBody>
          <a:bodyPr/>
          <a:lstStyle/>
          <a:p>
            <a:r>
              <a:rPr lang="en-US" dirty="0" smtClean="0"/>
              <a:t>Language Support for Abstract Classes</a:t>
            </a:r>
            <a:endParaRPr lang="en-US" dirty="0"/>
          </a:p>
        </p:txBody>
      </p:sp>
    </p:spTree>
    <p:extLst>
      <p:ext uri="{BB962C8B-B14F-4D97-AF65-F5344CB8AC3E}">
        <p14:creationId xmlns:p14="http://schemas.microsoft.com/office/powerpoint/2010/main" val="210544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chor="ctr">
            <a:normAutofit/>
          </a:bodyPr>
          <a:lstStyle/>
          <a:p>
            <a:pPr marL="0" indent="0" algn="ctr">
              <a:buNone/>
            </a:pPr>
            <a:r>
              <a:rPr lang="en-US" dirty="0"/>
              <a:t>Let Φ(x) be a property provable about objects x of type T. Then Φ(y) should be true for objects y of type S where S is a subtype of T</a:t>
            </a:r>
            <a:r>
              <a:rPr lang="en-US" dirty="0" smtClean="0"/>
              <a:t>.</a:t>
            </a:r>
          </a:p>
          <a:p>
            <a:pPr marL="0" indent="0" algn="ctr">
              <a:buNone/>
            </a:pPr>
            <a:endParaRPr lang="en-US" dirty="0"/>
          </a:p>
          <a:p>
            <a:pPr marL="0" indent="0" algn="ctr">
              <a:buNone/>
            </a:pPr>
            <a:endParaRPr lang="en-US" dirty="0" smtClean="0"/>
          </a:p>
          <a:p>
            <a:pPr marL="0" indent="0" algn="ctr">
              <a:buNone/>
            </a:pPr>
            <a:r>
              <a:rPr lang="en-US" dirty="0" smtClean="0"/>
              <a:t>This applies to interfaces as well</a:t>
            </a:r>
            <a:endParaRPr lang="en-GB" dirty="0"/>
          </a:p>
        </p:txBody>
      </p:sp>
      <p:sp>
        <p:nvSpPr>
          <p:cNvPr id="2" name="Title 1"/>
          <p:cNvSpPr>
            <a:spLocks noGrp="1"/>
          </p:cNvSpPr>
          <p:nvPr>
            <p:ph type="title"/>
          </p:nvPr>
        </p:nvSpPr>
        <p:spPr/>
        <p:txBody>
          <a:bodyPr/>
          <a:lstStyle/>
          <a:p>
            <a:r>
              <a:rPr lang="en-US" dirty="0" err="1" smtClean="0"/>
              <a:t>Liskov</a:t>
            </a:r>
            <a:r>
              <a:rPr lang="en-US" dirty="0" smtClean="0"/>
              <a:t> Substitutability Principle</a:t>
            </a:r>
            <a:endParaRPr lang="en-US" dirty="0"/>
          </a:p>
        </p:txBody>
      </p:sp>
    </p:spTree>
    <p:extLst>
      <p:ext uri="{BB962C8B-B14F-4D97-AF65-F5344CB8AC3E}">
        <p14:creationId xmlns:p14="http://schemas.microsoft.com/office/powerpoint/2010/main" val="1685921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9BF63586D9884E9335F37127EABBE8" ma:contentTypeVersion="1" ma:contentTypeDescription="Create a new document." ma:contentTypeScope="" ma:versionID="3b40c7f62b06f9f0cd473a069af3a91f">
  <xsd:schema xmlns:xsd="http://www.w3.org/2001/XMLSchema" xmlns:xs="http://www.w3.org/2001/XMLSchema" xmlns:p="http://schemas.microsoft.com/office/2006/metadata/properties" xmlns:ns3="e5a13ba8-98e3-4f23-a221-7ac9824aa662" targetNamespace="http://schemas.microsoft.com/office/2006/metadata/properties" ma:root="true" ma:fieldsID="4327d685be69599737fa0038b3ab671f" ns3:_="">
    <xsd:import namespace="e5a13ba8-98e3-4f23-a221-7ac9824aa662"/>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13ba8-98e3-4f23-a221-7ac9824aa66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2.xml><?xml version="1.0" encoding="utf-8"?>
<ds:datastoreItem xmlns:ds="http://schemas.openxmlformats.org/officeDocument/2006/customXml" ds:itemID="{DABDB566-B5C0-42A7-A33C-2648D176B9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13ba8-98e3-4f23-a221-7ac9824aa6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25FDD9-4C58-4084-9F89-0E6ADD6FFF55}">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e5a13ba8-98e3-4f23-a221-7ac9824aa66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8580</TotalTime>
  <Words>1071</Words>
  <Application>Microsoft Office PowerPoint</Application>
  <PresentationFormat>Widescreen</PresentationFormat>
  <Paragraphs>185</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Segoe</vt:lpstr>
      <vt:lpstr>Segoe UI</vt:lpstr>
      <vt:lpstr>Segoe UI Light</vt:lpstr>
      <vt:lpstr>1_Office Theme</vt:lpstr>
      <vt:lpstr>Object Oriented Practices</vt:lpstr>
      <vt:lpstr>Course Topics</vt:lpstr>
      <vt:lpstr>PowerPoint Presentation</vt:lpstr>
      <vt:lpstr>Module Topics</vt:lpstr>
      <vt:lpstr>PowerPoint Presentation</vt:lpstr>
      <vt:lpstr>Defining Abstract Classes</vt:lpstr>
      <vt:lpstr>Advantages of Abstract Base Classes</vt:lpstr>
      <vt:lpstr>Language Support for Abstract Classes</vt:lpstr>
      <vt:lpstr>Liskov Substitutability Principle</vt:lpstr>
      <vt:lpstr>PowerPoint Presentation</vt:lpstr>
      <vt:lpstr>Prefer non-leaf nodes to be abstract</vt:lpstr>
      <vt:lpstr>PowerPoint Presentation</vt:lpstr>
      <vt:lpstr>Practice: Common Abstraction / Implementation</vt:lpstr>
      <vt:lpstr>Practice: Prevent incorrect Instantiations</vt:lpstr>
      <vt:lpstr>PowerPoint Presentation</vt:lpstr>
      <vt:lpstr>Good Outcome: Natural Implementation</vt:lpstr>
      <vt:lpstr>Good Outcome: Complete Implementation</vt:lpstr>
      <vt:lpstr>Risk:  Copied implementation</vt:lpstr>
      <vt:lpstr>Risk:  Too Deep hierarchies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 </cp:lastModifiedBy>
  <cp:revision>331</cp:revision>
  <dcterms:created xsi:type="dcterms:W3CDTF">2013-02-15T23:12:42Z</dcterms:created>
  <dcterms:modified xsi:type="dcterms:W3CDTF">2015-10-05T22:48:29Z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0x010100BD9BF63586D9884E9335F37127EABBE8</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ies>
</file>