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6"/>
  </p:notesMasterIdLst>
  <p:handoutMasterIdLst>
    <p:handoutMasterId r:id="rId27"/>
  </p:handoutMasterIdLst>
  <p:sldIdLst>
    <p:sldId id="271" r:id="rId5"/>
    <p:sldId id="274" r:id="rId6"/>
    <p:sldId id="277" r:id="rId7"/>
    <p:sldId id="316" r:id="rId8"/>
    <p:sldId id="317" r:id="rId9"/>
    <p:sldId id="278" r:id="rId10"/>
    <p:sldId id="284" r:id="rId11"/>
    <p:sldId id="286" r:id="rId12"/>
    <p:sldId id="308" r:id="rId13"/>
    <p:sldId id="312" r:id="rId14"/>
    <p:sldId id="306" r:id="rId15"/>
    <p:sldId id="307" r:id="rId16"/>
    <p:sldId id="313" r:id="rId17"/>
    <p:sldId id="288" r:id="rId18"/>
    <p:sldId id="291" r:id="rId19"/>
    <p:sldId id="289" r:id="rId20"/>
    <p:sldId id="314" r:id="rId21"/>
    <p:sldId id="293" r:id="rId22"/>
    <p:sldId id="297" r:id="rId23"/>
    <p:sldId id="315" r:id="rId24"/>
    <p:sldId id="26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C400"/>
    <a:srgbClr val="82BF36"/>
    <a:srgbClr val="7FBA00"/>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91" autoAdjust="0"/>
    <p:restoredTop sz="50843" autoAdjust="0"/>
  </p:normalViewPr>
  <p:slideViewPr>
    <p:cSldViewPr snapToGrid="0">
      <p:cViewPr varScale="1">
        <p:scale>
          <a:sx n="44" d="100"/>
          <a:sy n="44" d="100"/>
        </p:scale>
        <p:origin x="1460" y="40"/>
      </p:cViewPr>
      <p:guideLst/>
    </p:cSldViewPr>
  </p:slideViewPr>
  <p:notesTextViewPr>
    <p:cViewPr>
      <p:scale>
        <a:sx n="1" d="1"/>
        <a:sy n="1" d="1"/>
      </p:scale>
      <p:origin x="0" y="0"/>
    </p:cViewPr>
  </p:notesTextViewPr>
  <p:notesViewPr>
    <p:cSldViewPr snapToGrid="0">
      <p:cViewPr varScale="1">
        <p:scale>
          <a:sx n="54" d="100"/>
          <a:sy n="54" d="100"/>
        </p:scale>
        <p:origin x="2796"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12E7B4A-039C-48A2-9B2C-AF16AA3873D8}" type="datetimeFigureOut">
              <a:rPr lang="en-US" smtClean="0"/>
              <a:t>10/5/2015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F5FCDD8-505C-48BF-B1E5-CD9B258934D2}" type="slidenum">
              <a:rPr lang="en-US" smtClean="0"/>
              <a:t>‹#›</a:t>
            </a:fld>
            <a:endParaRPr lang="en-US"/>
          </a:p>
        </p:txBody>
      </p:sp>
    </p:spTree>
    <p:extLst>
      <p:ext uri="{BB962C8B-B14F-4D97-AF65-F5344CB8AC3E}">
        <p14:creationId xmlns:p14="http://schemas.microsoft.com/office/powerpoint/2010/main" val="17819227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005A0C-54D9-45AA-87D4-C551D08DFCE1}" type="datetimeFigureOut">
              <a:rPr lang="en-US" smtClean="0"/>
              <a:t>10/5/2015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FD207A-07DF-40AD-A916-9872E089CE7A}" type="slidenum">
              <a:rPr lang="en-US" smtClean="0"/>
              <a:t>‹#›</a:t>
            </a:fld>
            <a:endParaRPr lang="en-US"/>
          </a:p>
        </p:txBody>
      </p:sp>
    </p:spTree>
    <p:extLst>
      <p:ext uri="{BB962C8B-B14F-4D97-AF65-F5344CB8AC3E}">
        <p14:creationId xmlns:p14="http://schemas.microsoft.com/office/powerpoint/2010/main" val="1295718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1</a:t>
            </a:fld>
            <a:endParaRPr lang="en-US" dirty="0"/>
          </a:p>
        </p:txBody>
      </p:sp>
      <p:sp>
        <p:nvSpPr>
          <p:cNvPr id="3" name="Notes Placeholder 2"/>
          <p:cNvSpPr>
            <a:spLocks noGrp="1"/>
          </p:cNvSpPr>
          <p:nvPr>
            <p:ph type="body" idx="1"/>
          </p:nvPr>
        </p:nvSpPr>
        <p:spPr/>
        <p:txBody>
          <a:bodyPr/>
          <a:lstStyle/>
          <a:p>
            <a:r>
              <a:rPr lang="en-US" dirty="0" smtClean="0"/>
              <a:t>This is the</a:t>
            </a:r>
            <a:r>
              <a:rPr lang="en-US" baseline="0" dirty="0" smtClean="0"/>
              <a:t> Interfaces module.</a:t>
            </a:r>
          </a:p>
          <a:p>
            <a:r>
              <a:rPr lang="en-US" baseline="0" dirty="0" smtClean="0"/>
              <a:t>I’ve tested this to be 30 minutes in length for the slide deck.</a:t>
            </a:r>
          </a:p>
          <a:p>
            <a:r>
              <a:rPr lang="en-US" baseline="0" dirty="0" smtClean="0"/>
              <a:t>The code review portion should be 45 minutes.</a:t>
            </a:r>
          </a:p>
          <a:p>
            <a:endParaRPr lang="en-US" baseline="0" dirty="0" smtClean="0"/>
          </a:p>
          <a:p>
            <a:r>
              <a:rPr lang="en-US" baseline="0" dirty="0" smtClean="0"/>
              <a:t>The speaker notes on the slides will detail the key concepts we want to cover in each of these slid</a:t>
            </a:r>
          </a:p>
          <a:p>
            <a:endParaRPr lang="en-US" baseline="0" dirty="0" smtClean="0"/>
          </a:p>
        </p:txBody>
      </p:sp>
    </p:spTree>
    <p:extLst>
      <p:ext uri="{BB962C8B-B14F-4D97-AF65-F5344CB8AC3E}">
        <p14:creationId xmlns:p14="http://schemas.microsoft.com/office/powerpoint/2010/main" val="1806111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10</a:t>
            </a:fld>
            <a:endParaRPr lang="en-US" dirty="0"/>
          </a:p>
        </p:txBody>
      </p:sp>
      <p:sp>
        <p:nvSpPr>
          <p:cNvPr id="3" name="Notes Placeholder 2"/>
          <p:cNvSpPr>
            <a:spLocks noGrp="1"/>
          </p:cNvSpPr>
          <p:nvPr>
            <p:ph type="body" idx="1"/>
          </p:nvPr>
        </p:nvSpPr>
        <p:spPr/>
        <p:txBody>
          <a:bodyPr/>
          <a:lstStyle/>
          <a:p>
            <a:r>
              <a:rPr lang="en-US" dirty="0" smtClean="0"/>
              <a:t>Section header</a:t>
            </a:r>
          </a:p>
          <a:p>
            <a:endParaRPr lang="en-US" dirty="0" smtClean="0"/>
          </a:p>
          <a:p>
            <a:r>
              <a:rPr lang="en-US" dirty="0" smtClean="0"/>
              <a:t>Let’s look at guidelines</a:t>
            </a:r>
            <a:r>
              <a:rPr lang="en-US" baseline="0" dirty="0" smtClean="0"/>
              <a:t> for finding and managing inheritance</a:t>
            </a:r>
            <a:endParaRPr lang="en-US" dirty="0"/>
          </a:p>
        </p:txBody>
      </p:sp>
    </p:spTree>
    <p:extLst>
      <p:ext uri="{BB962C8B-B14F-4D97-AF65-F5344CB8AC3E}">
        <p14:creationId xmlns:p14="http://schemas.microsoft.com/office/powerpoint/2010/main" val="17981419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Discussion points here:</a:t>
            </a:r>
          </a:p>
          <a:p>
            <a:endParaRPr lang="en-GB" dirty="0" smtClean="0">
              <a:solidFill>
                <a:schemeClr val="tx2"/>
              </a:solidFill>
              <a:latin typeface="Segoe" pitchFamily="34" charset="0"/>
            </a:endParaRPr>
          </a:p>
          <a:p>
            <a:r>
              <a:rPr lang="en-GB" dirty="0" smtClean="0">
                <a:solidFill>
                  <a:schemeClr val="tx2"/>
                </a:solidFill>
                <a:latin typeface="Segoe" pitchFamily="34" charset="0"/>
              </a:rPr>
              <a:t>.</a:t>
            </a:r>
            <a:r>
              <a:rPr lang="en-GB" baseline="0" dirty="0" smtClean="0">
                <a:solidFill>
                  <a:schemeClr val="tx2"/>
                </a:solidFill>
                <a:latin typeface="Segoe" pitchFamily="34" charset="0"/>
              </a:rPr>
              <a:t> Larger contracts can often result in contracts that are “almost” completely implemented.</a:t>
            </a:r>
          </a:p>
          <a:p>
            <a:endParaRPr lang="en-GB" baseline="0" dirty="0" smtClean="0">
              <a:solidFill>
                <a:schemeClr val="tx2"/>
              </a:solidFill>
              <a:latin typeface="Segoe" pitchFamily="34" charset="0"/>
            </a:endParaRPr>
          </a:p>
          <a:p>
            <a:r>
              <a:rPr lang="en-GB" dirty="0" smtClean="0">
                <a:solidFill>
                  <a:schemeClr val="tx2"/>
                </a:solidFill>
                <a:latin typeface="Segoe" pitchFamily="34" charset="0"/>
              </a:rPr>
              <a:t>.</a:t>
            </a:r>
            <a:r>
              <a:rPr lang="en-GB" baseline="0" dirty="0" smtClean="0">
                <a:solidFill>
                  <a:schemeClr val="tx2"/>
                </a:solidFill>
                <a:latin typeface="Segoe" pitchFamily="34" charset="0"/>
              </a:rPr>
              <a:t> Methods that are implemented with a </a:t>
            </a:r>
            <a:r>
              <a:rPr lang="en-GB" baseline="0" dirty="0" err="1" smtClean="0">
                <a:solidFill>
                  <a:schemeClr val="tx2"/>
                </a:solidFill>
                <a:latin typeface="Segoe" pitchFamily="34" charset="0"/>
              </a:rPr>
              <a:t>MethodNotImplementedException</a:t>
            </a:r>
            <a:r>
              <a:rPr lang="en-GB" baseline="0" dirty="0" smtClean="0">
                <a:solidFill>
                  <a:schemeClr val="tx2"/>
                </a:solidFill>
                <a:latin typeface="Segoe" pitchFamily="34" charset="0"/>
              </a:rPr>
              <a:t> are a bad code small.</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 Larger contracts make it harder to satisfy </a:t>
            </a:r>
            <a:r>
              <a:rPr lang="en-GB" baseline="0" dirty="0" err="1" smtClean="0">
                <a:solidFill>
                  <a:schemeClr val="tx2"/>
                </a:solidFill>
                <a:latin typeface="Segoe" pitchFamily="34" charset="0"/>
              </a:rPr>
              <a:t>Liskov</a:t>
            </a:r>
            <a:r>
              <a:rPr lang="en-GB" baseline="0" dirty="0" smtClean="0">
                <a:solidFill>
                  <a:schemeClr val="tx2"/>
                </a:solidFill>
                <a:latin typeface="Segoe" pitchFamily="34" charset="0"/>
              </a:rPr>
              <a:t>.</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 Larger contracts often involve leaky abstractions.</a:t>
            </a:r>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11</a:t>
            </a:fld>
            <a:endParaRPr lang="en-US" dirty="0"/>
          </a:p>
        </p:txBody>
      </p:sp>
    </p:spTree>
    <p:extLst>
      <p:ext uri="{BB962C8B-B14F-4D97-AF65-F5344CB8AC3E}">
        <p14:creationId xmlns:p14="http://schemas.microsoft.com/office/powerpoint/2010/main" val="31921164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Discussion</a:t>
            </a:r>
            <a:r>
              <a:rPr lang="en-GB" baseline="0" dirty="0" smtClean="0">
                <a:solidFill>
                  <a:schemeClr val="tx2"/>
                </a:solidFill>
                <a:latin typeface="Segoe" pitchFamily="34" charset="0"/>
              </a:rPr>
              <a:t> items:</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It’s just an anti-pattern. What’s the point of a contract that has no particular implementation?</a:t>
            </a:r>
          </a:p>
          <a:p>
            <a:endParaRPr lang="en-GB" baseline="0" dirty="0" smtClean="0">
              <a:solidFill>
                <a:schemeClr val="tx2"/>
              </a:solidFill>
              <a:latin typeface="Segoe" pitchFamily="34" charset="0"/>
            </a:endParaRPr>
          </a:p>
          <a:p>
            <a:endParaRPr lang="en-GB" baseline="0" dirty="0" smtClean="0">
              <a:solidFill>
                <a:schemeClr val="tx2"/>
              </a:solidFill>
              <a:latin typeface="Segoe" pitchFamily="34" charset="0"/>
            </a:endParaRPr>
          </a:p>
          <a:p>
            <a:endParaRPr lang="en-GB" baseline="0" dirty="0" smtClean="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12</a:t>
            </a:fld>
            <a:endParaRPr lang="en-US" dirty="0"/>
          </a:p>
        </p:txBody>
      </p:sp>
    </p:spTree>
    <p:extLst>
      <p:ext uri="{BB962C8B-B14F-4D97-AF65-F5344CB8AC3E}">
        <p14:creationId xmlns:p14="http://schemas.microsoft.com/office/powerpoint/2010/main" val="34075837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13</a:t>
            </a:fld>
            <a:endParaRPr lang="en-US" dirty="0"/>
          </a:p>
        </p:txBody>
      </p:sp>
      <p:sp>
        <p:nvSpPr>
          <p:cNvPr id="3" name="Notes Placeholder 2"/>
          <p:cNvSpPr>
            <a:spLocks noGrp="1"/>
          </p:cNvSpPr>
          <p:nvPr>
            <p:ph type="body" idx="1"/>
          </p:nvPr>
        </p:nvSpPr>
        <p:spPr/>
        <p:txBody>
          <a:bodyPr/>
          <a:lstStyle/>
          <a:p>
            <a:r>
              <a:rPr lang="en-US" dirty="0" smtClean="0"/>
              <a:t>Section header</a:t>
            </a:r>
          </a:p>
          <a:p>
            <a:endParaRPr lang="en-US" dirty="0" smtClean="0"/>
          </a:p>
          <a:p>
            <a:r>
              <a:rPr lang="en-US" dirty="0" smtClean="0"/>
              <a:t>How</a:t>
            </a:r>
            <a:r>
              <a:rPr lang="en-US" baseline="0" dirty="0" smtClean="0"/>
              <a:t> can we accomplish smart inheritance?</a:t>
            </a:r>
            <a:endParaRPr lang="en-US" dirty="0"/>
          </a:p>
        </p:txBody>
      </p:sp>
    </p:spTree>
    <p:extLst>
      <p:ext uri="{BB962C8B-B14F-4D97-AF65-F5344CB8AC3E}">
        <p14:creationId xmlns:p14="http://schemas.microsoft.com/office/powerpoint/2010/main" val="23543889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Discussion:</a:t>
            </a:r>
          </a:p>
          <a:p>
            <a:endParaRPr lang="en-GB" dirty="0" smtClean="0">
              <a:solidFill>
                <a:schemeClr val="tx2"/>
              </a:solidFill>
              <a:latin typeface="Segoe" pitchFamily="34" charset="0"/>
            </a:endParaRPr>
          </a:p>
          <a:p>
            <a:r>
              <a:rPr lang="en-GB" dirty="0" smtClean="0">
                <a:solidFill>
                  <a:schemeClr val="tx2"/>
                </a:solidFill>
                <a:latin typeface="Segoe" pitchFamily="34" charset="0"/>
              </a:rPr>
              <a:t>This</a:t>
            </a:r>
            <a:r>
              <a:rPr lang="en-GB" baseline="0" dirty="0" smtClean="0">
                <a:solidFill>
                  <a:schemeClr val="tx2"/>
                </a:solidFill>
                <a:latin typeface="Segoe" pitchFamily="34" charset="0"/>
              </a:rPr>
              <a:t> is one key difference between using base classes and interfaces.</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Interfaces can represent the same pattern implemented with totally different code.</a:t>
            </a:r>
          </a:p>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14</a:t>
            </a:fld>
            <a:endParaRPr lang="en-US" dirty="0"/>
          </a:p>
        </p:txBody>
      </p:sp>
    </p:spTree>
    <p:extLst>
      <p:ext uri="{BB962C8B-B14F-4D97-AF65-F5344CB8AC3E}">
        <p14:creationId xmlns:p14="http://schemas.microsoft.com/office/powerpoint/2010/main" val="23068641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You can create</a:t>
            </a:r>
            <a:r>
              <a:rPr lang="en-GB" baseline="0" dirty="0" smtClean="0">
                <a:solidFill>
                  <a:schemeClr val="tx2"/>
                </a:solidFill>
                <a:latin typeface="Segoe" pitchFamily="34" charset="0"/>
              </a:rPr>
              <a:t> algorithms that *require* certain behaviour from the code that wants to use that algorithm.</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Example: LINQ methods (rely on </a:t>
            </a:r>
            <a:r>
              <a:rPr lang="en-GB" baseline="0" dirty="0" err="1" smtClean="0">
                <a:solidFill>
                  <a:schemeClr val="tx2"/>
                </a:solidFill>
                <a:latin typeface="Segoe" pitchFamily="34" charset="0"/>
              </a:rPr>
              <a:t>System.Enumerable</a:t>
            </a:r>
            <a:r>
              <a:rPr lang="en-GB" baseline="0" dirty="0" smtClean="0">
                <a:solidFill>
                  <a:schemeClr val="tx2"/>
                </a:solidFill>
                <a:latin typeface="Segoe" pitchFamily="34" charset="0"/>
              </a:rPr>
              <a:t>)</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Sort: relies on </a:t>
            </a:r>
            <a:r>
              <a:rPr lang="en-GB" baseline="0" dirty="0" err="1" smtClean="0">
                <a:solidFill>
                  <a:schemeClr val="tx2"/>
                </a:solidFill>
                <a:latin typeface="Segoe" pitchFamily="34" charset="0"/>
              </a:rPr>
              <a:t>Icomparable</a:t>
            </a:r>
            <a:r>
              <a:rPr lang="en-GB" baseline="0" dirty="0" smtClean="0">
                <a:solidFill>
                  <a:schemeClr val="tx2"/>
                </a:solidFill>
                <a:latin typeface="Segoe" pitchFamily="34" charset="0"/>
              </a:rPr>
              <a:t>&lt;T&gt;</a:t>
            </a:r>
          </a:p>
          <a:p>
            <a:endParaRPr lang="en-GB" baseline="0" dirty="0" smtClean="0">
              <a:solidFill>
                <a:schemeClr val="tx2"/>
              </a:solidFill>
              <a:latin typeface="Segoe" pitchFamily="34" charset="0"/>
            </a:endParaRPr>
          </a:p>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15</a:t>
            </a:fld>
            <a:endParaRPr lang="en-US" dirty="0"/>
          </a:p>
        </p:txBody>
      </p:sp>
    </p:spTree>
    <p:extLst>
      <p:ext uri="{BB962C8B-B14F-4D97-AF65-F5344CB8AC3E}">
        <p14:creationId xmlns:p14="http://schemas.microsoft.com/office/powerpoint/2010/main" val="11783717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The</a:t>
            </a:r>
            <a:r>
              <a:rPr lang="en-GB" baseline="0" dirty="0" smtClean="0">
                <a:solidFill>
                  <a:schemeClr val="tx2"/>
                </a:solidFill>
                <a:latin typeface="Segoe" pitchFamily="34" charset="0"/>
              </a:rPr>
              <a:t> key discussion here is that because of normative typing, anything that is used for mocking must have an interface to implement (or base class to override)</a:t>
            </a:r>
          </a:p>
          <a:p>
            <a:endParaRPr lang="en-GB" baseline="0" dirty="0" smtClean="0">
              <a:solidFill>
                <a:schemeClr val="tx2"/>
              </a:solidFill>
              <a:latin typeface="Segoe" pitchFamily="34" charset="0"/>
            </a:endParaRPr>
          </a:p>
          <a:p>
            <a:endParaRPr lang="en-GB" baseline="0" dirty="0" smtClean="0">
              <a:solidFill>
                <a:schemeClr val="tx2"/>
              </a:solidFill>
              <a:latin typeface="Segoe" pitchFamily="34" charset="0"/>
            </a:endParaRPr>
          </a:p>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16</a:t>
            </a:fld>
            <a:endParaRPr lang="en-US" dirty="0"/>
          </a:p>
        </p:txBody>
      </p:sp>
    </p:spTree>
    <p:extLst>
      <p:ext uri="{BB962C8B-B14F-4D97-AF65-F5344CB8AC3E}">
        <p14:creationId xmlns:p14="http://schemas.microsoft.com/office/powerpoint/2010/main" val="34355290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17</a:t>
            </a:fld>
            <a:endParaRPr lang="en-US" dirty="0"/>
          </a:p>
        </p:txBody>
      </p:sp>
      <p:sp>
        <p:nvSpPr>
          <p:cNvPr id="3" name="Notes Placeholder 2"/>
          <p:cNvSpPr>
            <a:spLocks noGrp="1"/>
          </p:cNvSpPr>
          <p:nvPr>
            <p:ph type="body" idx="1"/>
          </p:nvPr>
        </p:nvSpPr>
        <p:spPr/>
        <p:txBody>
          <a:bodyPr/>
          <a:lstStyle/>
          <a:p>
            <a:r>
              <a:rPr lang="en-US" dirty="0" smtClean="0"/>
              <a:t>Section header</a:t>
            </a:r>
          </a:p>
          <a:p>
            <a:endParaRPr lang="en-US" dirty="0" smtClean="0"/>
          </a:p>
          <a:p>
            <a:r>
              <a:rPr lang="en-US" dirty="0" smtClean="0"/>
              <a:t>Why are</a:t>
            </a:r>
            <a:r>
              <a:rPr lang="en-US" baseline="0" dirty="0" smtClean="0"/>
              <a:t> these practices going to help?</a:t>
            </a:r>
          </a:p>
          <a:p>
            <a:endParaRPr lang="en-US" baseline="0" dirty="0" smtClean="0"/>
          </a:p>
          <a:p>
            <a:r>
              <a:rPr lang="en-US" baseline="0" dirty="0" smtClean="0"/>
              <a:t>How might they cause concern?</a:t>
            </a:r>
            <a:endParaRPr lang="en-US" dirty="0"/>
          </a:p>
        </p:txBody>
      </p:sp>
    </p:spTree>
    <p:extLst>
      <p:ext uri="{BB962C8B-B14F-4D97-AF65-F5344CB8AC3E}">
        <p14:creationId xmlns:p14="http://schemas.microsoft.com/office/powerpoint/2010/main" val="21103008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Developers</a:t>
            </a:r>
            <a:r>
              <a:rPr lang="en-GB" baseline="0" dirty="0" smtClean="0">
                <a:solidFill>
                  <a:schemeClr val="tx2"/>
                </a:solidFill>
                <a:latin typeface="Segoe" pitchFamily="34" charset="0"/>
              </a:rPr>
              <a:t> that are implementing an interface should find that natural and obvious.</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If it is hard to figure out how to implement an interface, that might mean your contract is ambiguous and difficult.</a:t>
            </a:r>
          </a:p>
          <a:p>
            <a:endParaRPr lang="en-GB" baseline="0" dirty="0" smtClean="0">
              <a:solidFill>
                <a:schemeClr val="tx2"/>
              </a:solidFill>
              <a:latin typeface="Segoe" pitchFamily="34" charset="0"/>
            </a:endParaRPr>
          </a:p>
          <a:p>
            <a:endParaRPr lang="en-GB" dirty="0" smtClean="0">
              <a:solidFill>
                <a:schemeClr val="tx2"/>
              </a:solidFill>
              <a:latin typeface="Segoe" pitchFamily="34" charset="0"/>
            </a:endParaRPr>
          </a:p>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18</a:t>
            </a:fld>
            <a:endParaRPr lang="en-US" dirty="0"/>
          </a:p>
        </p:txBody>
      </p:sp>
    </p:spTree>
    <p:extLst>
      <p:ext uri="{BB962C8B-B14F-4D97-AF65-F5344CB8AC3E}">
        <p14:creationId xmlns:p14="http://schemas.microsoft.com/office/powerpoint/2010/main" val="18566652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Discussion</a:t>
            </a:r>
            <a:r>
              <a:rPr lang="en-GB" baseline="0" dirty="0" smtClean="0">
                <a:solidFill>
                  <a:schemeClr val="tx2"/>
                </a:solidFill>
                <a:latin typeface="Segoe" pitchFamily="34" charset="0"/>
              </a:rPr>
              <a:t> points:</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 Classes shouldn’t “almost” implement an interface</a:t>
            </a:r>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19</a:t>
            </a:fld>
            <a:endParaRPr lang="en-US" dirty="0"/>
          </a:p>
        </p:txBody>
      </p:sp>
    </p:spTree>
    <p:extLst>
      <p:ext uri="{BB962C8B-B14F-4D97-AF65-F5344CB8AC3E}">
        <p14:creationId xmlns:p14="http://schemas.microsoft.com/office/powerpoint/2010/main" val="1120292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Interfaces enables developers to treat unrelated classes as though they are</a:t>
            </a:r>
            <a:r>
              <a:rPr lang="en-US" baseline="0" dirty="0" smtClean="0"/>
              <a:t> similar.</a:t>
            </a:r>
          </a:p>
          <a:p>
            <a:endParaRPr lang="en-US" baseline="0" dirty="0" smtClean="0"/>
          </a:p>
          <a:p>
            <a:r>
              <a:rPr lang="en-US" baseline="0" dirty="0" smtClean="0"/>
              <a:t>It’s a common contract that can be implemented by classes that are unrelated through inheritance.</a:t>
            </a:r>
          </a:p>
          <a:p>
            <a:endParaRPr lang="en-US" baseline="0" dirty="0" smtClean="0"/>
          </a:p>
        </p:txBody>
      </p:sp>
      <p:sp>
        <p:nvSpPr>
          <p:cNvPr id="4" name="Slide Number Placeholder 3"/>
          <p:cNvSpPr>
            <a:spLocks noGrp="1"/>
          </p:cNvSpPr>
          <p:nvPr>
            <p:ph type="sldNum" sz="quarter" idx="10"/>
          </p:nvPr>
        </p:nvSpPr>
        <p:spPr/>
        <p:txBody>
          <a:bodyPr/>
          <a:lstStyle/>
          <a:p>
            <a:fld id="{13F0F35F-DD44-4607-AEC1-49D7A4BC4066}" type="slidenum">
              <a:rPr lang="en-US" smtClean="0"/>
              <a:pPr/>
              <a:t>2</a:t>
            </a:fld>
            <a:endParaRPr lang="en-US" dirty="0"/>
          </a:p>
        </p:txBody>
      </p:sp>
    </p:spTree>
    <p:extLst>
      <p:ext uri="{BB962C8B-B14F-4D97-AF65-F5344CB8AC3E}">
        <p14:creationId xmlns:p14="http://schemas.microsoft.com/office/powerpoint/2010/main" val="25957564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Discussion</a:t>
            </a:r>
            <a:r>
              <a:rPr lang="en-GB" baseline="0" dirty="0" smtClean="0">
                <a:solidFill>
                  <a:schemeClr val="tx2"/>
                </a:solidFill>
                <a:latin typeface="Segoe" pitchFamily="34" charset="0"/>
              </a:rPr>
              <a:t> points:</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The larger and more complicated interfaces are, the fewer classes implement all of those members in an obvious manner.</a:t>
            </a:r>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20</a:t>
            </a:fld>
            <a:endParaRPr lang="en-US" dirty="0"/>
          </a:p>
        </p:txBody>
      </p:sp>
    </p:spTree>
    <p:extLst>
      <p:ext uri="{BB962C8B-B14F-4D97-AF65-F5344CB8AC3E}">
        <p14:creationId xmlns:p14="http://schemas.microsoft.com/office/powerpoint/2010/main" val="8703234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3</a:t>
            </a:fld>
            <a:endParaRPr lang="en-US" dirty="0"/>
          </a:p>
        </p:txBody>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887114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Interfaces enables developers to treat unrelated classes as though they are</a:t>
            </a:r>
            <a:r>
              <a:rPr lang="en-US" baseline="0" dirty="0" smtClean="0"/>
              <a:t> similar.</a:t>
            </a:r>
          </a:p>
          <a:p>
            <a:endParaRPr lang="en-US" baseline="0" dirty="0" smtClean="0"/>
          </a:p>
          <a:p>
            <a:r>
              <a:rPr lang="en-US" baseline="0" dirty="0" smtClean="0"/>
              <a:t>It’s a common contract that can be implemented by classes that are unrelated through inheritance.</a:t>
            </a:r>
          </a:p>
          <a:p>
            <a:endParaRPr lang="en-US" baseline="0" dirty="0" smtClean="0"/>
          </a:p>
        </p:txBody>
      </p:sp>
      <p:sp>
        <p:nvSpPr>
          <p:cNvPr id="4" name="Slide Number Placeholder 3"/>
          <p:cNvSpPr>
            <a:spLocks noGrp="1"/>
          </p:cNvSpPr>
          <p:nvPr>
            <p:ph type="sldNum" sz="quarter" idx="10"/>
          </p:nvPr>
        </p:nvSpPr>
        <p:spPr/>
        <p:txBody>
          <a:bodyPr/>
          <a:lstStyle/>
          <a:p>
            <a:fld id="{13F0F35F-DD44-4607-AEC1-49D7A4BC4066}" type="slidenum">
              <a:rPr lang="en-US" smtClean="0"/>
              <a:pPr/>
              <a:t>4</a:t>
            </a:fld>
            <a:endParaRPr lang="en-US" dirty="0"/>
          </a:p>
        </p:txBody>
      </p:sp>
    </p:spTree>
    <p:extLst>
      <p:ext uri="{BB962C8B-B14F-4D97-AF65-F5344CB8AC3E}">
        <p14:creationId xmlns:p14="http://schemas.microsoft.com/office/powerpoint/2010/main" val="23901499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5</a:t>
            </a:fld>
            <a:endParaRPr lang="en-US" dirty="0"/>
          </a:p>
        </p:txBody>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596936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Read through the definition.</a:t>
            </a:r>
          </a:p>
          <a:p>
            <a:endParaRPr lang="en-GB" dirty="0" smtClean="0">
              <a:solidFill>
                <a:schemeClr val="tx2"/>
              </a:solidFill>
              <a:latin typeface="Segoe" pitchFamily="34" charset="0"/>
            </a:endParaRPr>
          </a:p>
          <a:p>
            <a:r>
              <a:rPr lang="en-GB" dirty="0" smtClean="0">
                <a:solidFill>
                  <a:schemeClr val="tx2"/>
                </a:solidFill>
                <a:latin typeface="Segoe" pitchFamily="34" charset="0"/>
              </a:rPr>
              <a:t>The interfaces provide a way to define</a:t>
            </a:r>
            <a:r>
              <a:rPr lang="en-GB" baseline="0" dirty="0" smtClean="0">
                <a:solidFill>
                  <a:schemeClr val="tx2"/>
                </a:solidFill>
                <a:latin typeface="Segoe" pitchFamily="34" charset="0"/>
              </a:rPr>
              <a:t> behaviour that can be implemented by unrelated types.</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There are important differences between classes and interfaces:</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 Interfaces cannot contain any implementation. They only define the contract.</a:t>
            </a:r>
          </a:p>
          <a:p>
            <a:r>
              <a:rPr lang="en-GB" baseline="0" dirty="0" smtClean="0">
                <a:solidFill>
                  <a:schemeClr val="tx2"/>
                </a:solidFill>
                <a:latin typeface="Segoe" pitchFamily="34" charset="0"/>
              </a:rPr>
              <a:t>. A class can implement multiple interfaces. It can only have one direct base class.</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These differences mean important implications for their use. Discuss.</a:t>
            </a:r>
          </a:p>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6</a:t>
            </a:fld>
            <a:endParaRPr lang="en-US" dirty="0"/>
          </a:p>
        </p:txBody>
      </p:sp>
    </p:spTree>
    <p:extLst>
      <p:ext uri="{BB962C8B-B14F-4D97-AF65-F5344CB8AC3E}">
        <p14:creationId xmlns:p14="http://schemas.microsoft.com/office/powerpoint/2010/main" val="15427575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Explain</a:t>
            </a:r>
            <a:r>
              <a:rPr lang="en-GB" baseline="0" dirty="0" smtClean="0">
                <a:solidFill>
                  <a:schemeClr val="tx2"/>
                </a:solidFill>
                <a:latin typeface="Segoe" pitchFamily="34" charset="0"/>
              </a:rPr>
              <a:t> and discuss each of these advantages.  </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Common,</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Polymorphism means that we can write functionality using the base class references. This means algorithms can be shared by writing the methods using only the base class methods and properties.</a:t>
            </a:r>
          </a:p>
          <a:p>
            <a:endParaRPr lang="en-GB" baseline="0" dirty="0" smtClean="0">
              <a:solidFill>
                <a:schemeClr val="tx2"/>
              </a:solidFill>
              <a:latin typeface="Segoe" pitchFamily="34" charset="0"/>
            </a:endParaRPr>
          </a:p>
          <a:p>
            <a:endParaRPr lang="en-GB" baseline="0" dirty="0" smtClean="0">
              <a:solidFill>
                <a:schemeClr val="tx2"/>
              </a:solidFill>
              <a:latin typeface="Segoe" pitchFamily="34" charset="0"/>
            </a:endParaRPr>
          </a:p>
          <a:p>
            <a:endParaRPr lang="en-GB" baseline="0" dirty="0" smtClean="0">
              <a:solidFill>
                <a:schemeClr val="tx2"/>
              </a:solidFill>
              <a:latin typeface="Segoe" pitchFamily="34" charset="0"/>
            </a:endParaRPr>
          </a:p>
          <a:p>
            <a:endParaRPr lang="en-GB" baseline="0" dirty="0" smtClean="0">
              <a:solidFill>
                <a:schemeClr val="tx2"/>
              </a:solidFill>
              <a:latin typeface="Segoe" pitchFamily="34" charset="0"/>
            </a:endParaRPr>
          </a:p>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7</a:t>
            </a:fld>
            <a:endParaRPr lang="en-US" dirty="0"/>
          </a:p>
        </p:txBody>
      </p:sp>
    </p:spTree>
    <p:extLst>
      <p:ext uri="{BB962C8B-B14F-4D97-AF65-F5344CB8AC3E}">
        <p14:creationId xmlns:p14="http://schemas.microsoft.com/office/powerpoint/2010/main" val="18561781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The C# language</a:t>
            </a:r>
            <a:r>
              <a:rPr lang="en-GB" baseline="0" dirty="0" smtClean="0">
                <a:solidFill>
                  <a:schemeClr val="tx2"/>
                </a:solidFill>
                <a:latin typeface="Segoe" pitchFamily="34" charset="0"/>
              </a:rPr>
              <a:t> (and VB.NET) provide a rich vocabulary to support interfaces.</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Go over the implications of these rules.</a:t>
            </a:r>
          </a:p>
        </p:txBody>
      </p:sp>
      <p:sp>
        <p:nvSpPr>
          <p:cNvPr id="4" name="Slide Number Placeholder 3"/>
          <p:cNvSpPr>
            <a:spLocks noGrp="1"/>
          </p:cNvSpPr>
          <p:nvPr>
            <p:ph type="sldNum" sz="quarter" idx="10"/>
          </p:nvPr>
        </p:nvSpPr>
        <p:spPr/>
        <p:txBody>
          <a:bodyPr/>
          <a:lstStyle/>
          <a:p>
            <a:fld id="{13F0F35F-DD44-4607-AEC1-49D7A4BC4066}" type="slidenum">
              <a:rPr lang="en-US" smtClean="0"/>
              <a:pPr/>
              <a:t>8</a:t>
            </a:fld>
            <a:endParaRPr lang="en-US" dirty="0"/>
          </a:p>
        </p:txBody>
      </p:sp>
    </p:spTree>
    <p:extLst>
      <p:ext uri="{BB962C8B-B14F-4D97-AF65-F5344CB8AC3E}">
        <p14:creationId xmlns:p14="http://schemas.microsoft.com/office/powerpoint/2010/main" val="3148280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Explain</a:t>
            </a:r>
            <a:r>
              <a:rPr lang="en-GB" baseline="0" dirty="0" smtClean="0">
                <a:solidFill>
                  <a:schemeClr val="tx2"/>
                </a:solidFill>
                <a:latin typeface="Segoe" pitchFamily="34" charset="0"/>
              </a:rPr>
              <a:t> this means any derived class object can be  used in place of a base class object without noticing any difference.</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Classic violation:</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 Square and a Rectangle with </a:t>
            </a:r>
            <a:r>
              <a:rPr lang="en-GB" baseline="0" dirty="0" err="1" smtClean="0">
                <a:solidFill>
                  <a:schemeClr val="tx2"/>
                </a:solidFill>
                <a:latin typeface="Segoe" pitchFamily="34" charset="0"/>
              </a:rPr>
              <a:t>SetWIdth</a:t>
            </a:r>
            <a:r>
              <a:rPr lang="en-GB" baseline="0" dirty="0" smtClean="0">
                <a:solidFill>
                  <a:schemeClr val="tx2"/>
                </a:solidFill>
                <a:latin typeface="Segoe" pitchFamily="34" charset="0"/>
              </a:rPr>
              <a:t> and </a:t>
            </a:r>
            <a:r>
              <a:rPr lang="en-GB" baseline="0" dirty="0" err="1" smtClean="0">
                <a:solidFill>
                  <a:schemeClr val="tx2"/>
                </a:solidFill>
                <a:latin typeface="Segoe" pitchFamily="34" charset="0"/>
              </a:rPr>
              <a:t>SetHeight</a:t>
            </a:r>
            <a:endParaRPr lang="en-GB" baseline="0" dirty="0" smtClean="0">
              <a:solidFill>
                <a:schemeClr val="tx2"/>
              </a:solidFill>
              <a:latin typeface="Segoe" pitchFamily="34" charset="0"/>
            </a:endParaRP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 Circle and Ellipse when setting the radii </a:t>
            </a:r>
          </a:p>
          <a:p>
            <a:endParaRPr lang="en-GB" baseline="0" dirty="0" smtClean="0">
              <a:solidFill>
                <a:schemeClr val="tx2"/>
              </a:solidFill>
              <a:latin typeface="Segoe" pitchFamily="34" charset="0"/>
            </a:endParaRPr>
          </a:p>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9</a:t>
            </a:fld>
            <a:endParaRPr lang="en-US" dirty="0"/>
          </a:p>
        </p:txBody>
      </p:sp>
    </p:spTree>
    <p:extLst>
      <p:ext uri="{BB962C8B-B14F-4D97-AF65-F5344CB8AC3E}">
        <p14:creationId xmlns:p14="http://schemas.microsoft.com/office/powerpoint/2010/main" val="16754388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3271" y="5132437"/>
            <a:ext cx="8579886" cy="1460779"/>
          </a:xfrm>
          <a:prstGeom prst="rect">
            <a:avLst/>
          </a:prstGeom>
        </p:spPr>
        <p:txBody>
          <a:bodyPr lIns="137160" tIns="137160" rIns="137160" bIns="137160" anchor="b" anchorCtr="0">
            <a:normAutofit/>
          </a:bodyPr>
          <a:lstStyle>
            <a:lvl1pPr marL="0" indent="0" algn="l" defTabSz="914052" rtl="0" eaLnBrk="1" latinLnBrk="0" hangingPunct="1">
              <a:lnSpc>
                <a:spcPct val="100000"/>
              </a:lnSpc>
              <a:spcBef>
                <a:spcPts val="0"/>
              </a:spcBef>
              <a:buSzPct val="90000"/>
              <a:buFont typeface="Arial" pitchFamily="34" charset="0"/>
              <a:buNone/>
              <a:defRPr lang="en-US" sz="24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457044" indent="0" algn="ctr">
              <a:buNone/>
              <a:defRPr>
                <a:solidFill>
                  <a:schemeClr val="tx1">
                    <a:tint val="75000"/>
                  </a:schemeClr>
                </a:solidFill>
              </a:defRPr>
            </a:lvl2pPr>
            <a:lvl3pPr marL="914088" indent="0" algn="ctr">
              <a:buNone/>
              <a:defRPr>
                <a:solidFill>
                  <a:schemeClr val="tx1">
                    <a:tint val="75000"/>
                  </a:schemeClr>
                </a:solidFill>
              </a:defRPr>
            </a:lvl3pPr>
            <a:lvl4pPr marL="1371133" indent="0" algn="ctr">
              <a:buNone/>
              <a:defRPr>
                <a:solidFill>
                  <a:schemeClr val="tx1">
                    <a:tint val="75000"/>
                  </a:schemeClr>
                </a:solidFill>
              </a:defRPr>
            </a:lvl4pPr>
            <a:lvl5pPr marL="1828178" indent="0" algn="ctr">
              <a:buNone/>
              <a:defRPr>
                <a:solidFill>
                  <a:schemeClr val="tx1">
                    <a:tint val="75000"/>
                  </a:schemeClr>
                </a:solidFill>
              </a:defRPr>
            </a:lvl5pPr>
            <a:lvl6pPr marL="2285222" indent="0" algn="ctr">
              <a:buNone/>
              <a:defRPr>
                <a:solidFill>
                  <a:schemeClr val="tx1">
                    <a:tint val="75000"/>
                  </a:schemeClr>
                </a:solidFill>
              </a:defRPr>
            </a:lvl6pPr>
            <a:lvl7pPr marL="2742267" indent="0" algn="ctr">
              <a:buNone/>
              <a:defRPr>
                <a:solidFill>
                  <a:schemeClr val="tx1">
                    <a:tint val="75000"/>
                  </a:schemeClr>
                </a:solidFill>
              </a:defRPr>
            </a:lvl7pPr>
            <a:lvl8pPr marL="3199311" indent="0" algn="ctr">
              <a:buNone/>
              <a:defRPr>
                <a:solidFill>
                  <a:schemeClr val="tx1">
                    <a:tint val="75000"/>
                  </a:schemeClr>
                </a:solidFill>
              </a:defRPr>
            </a:lvl8pPr>
            <a:lvl9pPr marL="3656358" indent="0" algn="ctr">
              <a:buNone/>
              <a:defRPr>
                <a:solidFill>
                  <a:schemeClr val="tx1">
                    <a:tint val="75000"/>
                  </a:schemeClr>
                </a:solidFill>
              </a:defRPr>
            </a:lvl9pPr>
          </a:lstStyle>
          <a:p>
            <a:r>
              <a:rPr lang="en-US" dirty="0" smtClean="0"/>
              <a:t>Click to edit Master subtitle style</a:t>
            </a:r>
            <a:endParaRPr lang="en-US" dirty="0"/>
          </a:p>
        </p:txBody>
      </p:sp>
      <p:sp>
        <p:nvSpPr>
          <p:cNvPr id="10" name="Title 1"/>
          <p:cNvSpPr>
            <a:spLocks noGrp="1"/>
          </p:cNvSpPr>
          <p:nvPr>
            <p:ph type="ctrTitle" hasCustomPrompt="1"/>
          </p:nvPr>
        </p:nvSpPr>
        <p:spPr>
          <a:xfrm>
            <a:off x="193271" y="2415641"/>
            <a:ext cx="8579886" cy="2603307"/>
          </a:xfrm>
          <a:prstGeom prst="rect">
            <a:avLst/>
          </a:prstGeom>
          <a:solidFill>
            <a:srgbClr val="7FBA00"/>
          </a:solidFill>
          <a:effectLst/>
        </p:spPr>
        <p:txBody>
          <a:bodyPr vert="horz" lIns="137160" tIns="137160" rIns="91409" bIns="137160" rtlCol="0" anchor="b" anchorCtr="0">
            <a:noAutofit/>
          </a:bodyPr>
          <a:lstStyle>
            <a:lvl1pPr>
              <a:defRPr lang="en-US" sz="4800" kern="0" dirty="0">
                <a:ln w="3175">
                  <a:noFill/>
                </a:ln>
                <a:gradFill flip="none" rotWithShape="1">
                  <a:gsLst>
                    <a:gs pos="4583">
                      <a:srgbClr val="FFFFFF"/>
                    </a:gs>
                    <a:gs pos="100000">
                      <a:srgbClr val="FFFFFF"/>
                    </a:gs>
                  </a:gsLst>
                  <a:lin ang="5400000" scaled="0"/>
                  <a:tileRect/>
                </a:gradFill>
              </a:defRPr>
            </a:lvl1pPr>
          </a:lstStyle>
          <a:p>
            <a:pPr lvl="0"/>
            <a:r>
              <a:rPr lang="en-US" dirty="0" smtClean="0"/>
              <a:t>Course title style</a:t>
            </a:r>
            <a:endParaRPr lang="en-US" dirty="0"/>
          </a:p>
        </p:txBody>
      </p:sp>
      <p:sp>
        <p:nvSpPr>
          <p:cNvPr id="8" name="top right small rectangle"/>
          <p:cNvSpPr/>
          <p:nvPr userDrawn="1"/>
        </p:nvSpPr>
        <p:spPr bwMode="auto">
          <a:xfrm>
            <a:off x="8902492" y="2418735"/>
            <a:ext cx="3087947" cy="2600214"/>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137160" tIns="137160" rIns="137160" bIns="137160" numCol="1" rtlCol="0" anchor="b" anchorCtr="0" compatLnSpc="1">
            <a:prstTxWarp prst="textNoShape">
              <a:avLst/>
            </a:prstTxWarp>
          </a:bodyPr>
          <a:lstStyle/>
          <a:p>
            <a:pPr defTabSz="913788" fontAlgn="base">
              <a:spcBef>
                <a:spcPct val="0"/>
              </a:spcBef>
              <a:spcAft>
                <a:spcPct val="0"/>
              </a:spcAft>
            </a:pPr>
            <a:endParaRPr lang="en-US" sz="2000" dirty="0">
              <a:gradFill>
                <a:gsLst>
                  <a:gs pos="0">
                    <a:srgbClr val="FFFFFF"/>
                  </a:gs>
                  <a:gs pos="100000">
                    <a:srgbClr val="FFFFFF"/>
                  </a:gs>
                </a:gsLst>
                <a:lin ang="5400000" scaled="0"/>
              </a:gradFill>
              <a:latin typeface="Segoe UI Light" panose="020B0502040204020203" pitchFamily="34" charset="0"/>
              <a:cs typeface="Segoe UI Light" panose="020B0502040204020203" pitchFamily="34" charset="0"/>
            </a:endParaRPr>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9720" t="16544" r="7275" b="16691"/>
          <a:stretch/>
        </p:blipFill>
        <p:spPr>
          <a:xfrm>
            <a:off x="10731799" y="4630992"/>
            <a:ext cx="1131688" cy="334740"/>
          </a:xfrm>
          <a:prstGeom prst="rect">
            <a:avLst/>
          </a:prstGeom>
        </p:spPr>
      </p:pic>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3271" y="164177"/>
            <a:ext cx="2084416" cy="833766"/>
          </a:xfrm>
          <a:prstGeom prst="rect">
            <a:avLst/>
          </a:prstGeom>
        </p:spPr>
      </p:pic>
    </p:spTree>
    <p:extLst>
      <p:ext uri="{BB962C8B-B14F-4D97-AF65-F5344CB8AC3E}">
        <p14:creationId xmlns:p14="http://schemas.microsoft.com/office/powerpoint/2010/main" val="94251966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3792">
          <p15:clr>
            <a:srgbClr val="FBAE40"/>
          </p15:clr>
        </p15:guide>
        <p15:guide id="2" pos="3839">
          <p15:clr>
            <a:srgbClr val="FBAE40"/>
          </p15:clr>
        </p15:guide>
        <p15:guide id="3" orient="horz" pos="72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9" name="Subtitle 2"/>
          <p:cNvSpPr txBox="1">
            <a:spLocks/>
          </p:cNvSpPr>
          <p:nvPr userDrawn="1"/>
        </p:nvSpPr>
        <p:spPr>
          <a:xfrm>
            <a:off x="8738733" y="2685050"/>
            <a:ext cx="2241224" cy="2355337"/>
          </a:xfrm>
          <a:prstGeom prst="rect">
            <a:avLst/>
          </a:prstGeom>
        </p:spPr>
        <p:txBody>
          <a:bodyPr vert="horz" lIns="91409" tIns="45705" rIns="91409" bIns="45705" rtlCol="0" anchor="ctr" anchorCtr="0">
            <a:normAutofit/>
          </a:bodyPr>
          <a:lstStyle>
            <a:lvl1pPr marL="0" indent="0" algn="l" defTabSz="914052" rtl="0" eaLnBrk="1" latinLnBrk="0" hangingPunct="1">
              <a:lnSpc>
                <a:spcPct val="100000"/>
              </a:lnSpc>
              <a:spcBef>
                <a:spcPts val="0"/>
              </a:spcBef>
              <a:buSzPct val="90000"/>
              <a:buFont typeface="Arial" pitchFamily="34" charset="0"/>
              <a:buNone/>
              <a:defRPr lang="en-US" sz="1800" b="1" kern="1200" spc="-30" baseline="0" dirty="0">
                <a:gradFill>
                  <a:gsLst>
                    <a:gs pos="1250">
                      <a:srgbClr val="FFFFFF"/>
                    </a:gs>
                    <a:gs pos="6250">
                      <a:srgbClr val="FFFFFF"/>
                    </a:gs>
                  </a:gsLst>
                  <a:lin ang="5400000" scaled="0"/>
                </a:gradFill>
                <a:latin typeface="Segoe UI" pitchFamily="34" charset="0"/>
                <a:ea typeface="Segoe UI" pitchFamily="34" charset="0"/>
                <a:cs typeface="Segoe UI" pitchFamily="34" charset="0"/>
              </a:defRPr>
            </a:lvl1pPr>
            <a:lvl2pPr marL="457044" indent="0" algn="ctr" defTabSz="914088" rtl="0" eaLnBrk="1" latinLnBrk="0" hangingPunct="1">
              <a:spcBef>
                <a:spcPts val="300"/>
              </a:spcBef>
              <a:spcAft>
                <a:spcPts val="300"/>
              </a:spcAft>
              <a:buFont typeface="Arial" pitchFamily="34" charset="0"/>
              <a:buNone/>
              <a:defRPr sz="2800" kern="1200">
                <a:solidFill>
                  <a:schemeClr val="tx1">
                    <a:tint val="75000"/>
                  </a:schemeClr>
                </a:solidFill>
                <a:latin typeface="Segoe UI" pitchFamily="34" charset="0"/>
                <a:ea typeface="Segoe UI" pitchFamily="34" charset="0"/>
                <a:cs typeface="Segoe UI" pitchFamily="34" charset="0"/>
              </a:defRPr>
            </a:lvl2pPr>
            <a:lvl3pPr marL="914088" indent="0" algn="ctr" defTabSz="914088" rtl="0" eaLnBrk="1" latinLnBrk="0" hangingPunct="1">
              <a:spcBef>
                <a:spcPts val="200"/>
              </a:spcBef>
              <a:spcAft>
                <a:spcPts val="200"/>
              </a:spcAft>
              <a:buFont typeface="Arial" pitchFamily="34" charset="0"/>
              <a:buNone/>
              <a:defRPr sz="2400" kern="1200">
                <a:solidFill>
                  <a:schemeClr val="tx1">
                    <a:tint val="75000"/>
                  </a:schemeClr>
                </a:solidFill>
                <a:latin typeface="Segoe UI" pitchFamily="34" charset="0"/>
                <a:ea typeface="Segoe UI" pitchFamily="34" charset="0"/>
                <a:cs typeface="Segoe UI" pitchFamily="34" charset="0"/>
              </a:defRPr>
            </a:lvl3pPr>
            <a:lvl4pPr marL="1371133" indent="0" algn="ctr" defTabSz="914088" rtl="0" eaLnBrk="1" latinLnBrk="0" hangingPunct="1">
              <a:spcBef>
                <a:spcPct val="20000"/>
              </a:spcBef>
              <a:buFont typeface="Arial" pitchFamily="34" charset="0"/>
              <a:buNone/>
              <a:defRPr sz="2000" kern="1200">
                <a:solidFill>
                  <a:schemeClr val="tx1">
                    <a:tint val="75000"/>
                  </a:schemeClr>
                </a:solidFill>
                <a:latin typeface="Segoe UI" pitchFamily="34" charset="0"/>
                <a:ea typeface="Segoe UI" pitchFamily="34" charset="0"/>
                <a:cs typeface="Segoe UI" pitchFamily="34" charset="0"/>
              </a:defRPr>
            </a:lvl4pPr>
            <a:lvl5pPr marL="1828178" indent="0" algn="ctr" defTabSz="914088" rtl="0" eaLnBrk="1" latinLnBrk="0" hangingPunct="1">
              <a:spcBef>
                <a:spcPct val="20000"/>
              </a:spcBef>
              <a:buFont typeface="Arial" pitchFamily="34" charset="0"/>
              <a:buNone/>
              <a:defRPr sz="2000" kern="1200">
                <a:solidFill>
                  <a:schemeClr val="tx1">
                    <a:tint val="75000"/>
                  </a:schemeClr>
                </a:solidFill>
                <a:latin typeface="Segoe UI" pitchFamily="34" charset="0"/>
                <a:ea typeface="Segoe UI" pitchFamily="34" charset="0"/>
                <a:cs typeface="Segoe UI" pitchFamily="34" charset="0"/>
              </a:defRPr>
            </a:lvl5pPr>
            <a:lvl6pPr marL="2285222"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2267"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199311"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6358"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mtClean="0"/>
              <a:t>Click to edit Master subtitle style</a:t>
            </a:r>
            <a:endParaRPr lang="en-US"/>
          </a:p>
        </p:txBody>
      </p:sp>
      <p:sp>
        <p:nvSpPr>
          <p:cNvPr id="13" name="Title 1"/>
          <p:cNvSpPr txBox="1">
            <a:spLocks/>
          </p:cNvSpPr>
          <p:nvPr userDrawn="1"/>
        </p:nvSpPr>
        <p:spPr>
          <a:xfrm>
            <a:off x="193271" y="3376350"/>
            <a:ext cx="8409867" cy="1692617"/>
          </a:xfrm>
          <a:prstGeom prst="rect">
            <a:avLst/>
          </a:prstGeom>
          <a:solidFill>
            <a:srgbClr val="82BF36"/>
          </a:solidFill>
          <a:effectLst/>
        </p:spPr>
        <p:txBody>
          <a:bodyPr vert="horz" lIns="137160" tIns="137160" rIns="91409" bIns="137160" rtlCol="0" anchor="b" anchorCtr="0">
            <a:noAutofit/>
          </a:bodyPr>
          <a:lstStyle>
            <a:lvl1pPr algn="l" defTabSz="914088" rtl="0" eaLnBrk="1" latinLnBrk="0" hangingPunct="1">
              <a:spcBef>
                <a:spcPct val="0"/>
              </a:spcBef>
              <a:buNone/>
              <a:defRPr lang="en-US" sz="4000" kern="0" dirty="0">
                <a:ln w="3175">
                  <a:noFill/>
                </a:ln>
                <a:gradFill flip="none" rotWithShape="1">
                  <a:gsLst>
                    <a:gs pos="4583">
                      <a:srgbClr val="FFFFFF"/>
                    </a:gs>
                    <a:gs pos="100000">
                      <a:srgbClr val="FFFFFF"/>
                    </a:gs>
                  </a:gsLst>
                  <a:lin ang="5400000" scaled="0"/>
                  <a:tileRect/>
                </a:gradFill>
                <a:latin typeface="Segoe UI" pitchFamily="34" charset="0"/>
                <a:ea typeface="Segoe UI" pitchFamily="34" charset="0"/>
                <a:cs typeface="Segoe UI" pitchFamily="34" charset="0"/>
              </a:defRPr>
            </a:lvl1pPr>
          </a:lstStyle>
          <a:p>
            <a:endParaRPr lang="en-US" sz="4000" dirty="0"/>
          </a:p>
        </p:txBody>
      </p:sp>
      <p:sp>
        <p:nvSpPr>
          <p:cNvPr id="14" name="top right small rectangle"/>
          <p:cNvSpPr/>
          <p:nvPr userDrawn="1"/>
        </p:nvSpPr>
        <p:spPr bwMode="auto">
          <a:xfrm>
            <a:off x="8682790" y="3374967"/>
            <a:ext cx="3257419" cy="1694322"/>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04" tIns="45703" rIns="91404" bIns="45703" numCol="1"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pic>
        <p:nvPicPr>
          <p:cNvPr id="15" name="Picture 14"/>
          <p:cNvPicPr>
            <a:picLocks noChangeAspect="1"/>
          </p:cNvPicPr>
          <p:nvPr userDrawn="1"/>
        </p:nvPicPr>
        <p:blipFill rotWithShape="1">
          <a:blip r:embed="rId2" cstate="print">
            <a:extLst>
              <a:ext uri="{28A0092B-C50C-407E-A947-70E740481C1C}">
                <a14:useLocalDpi xmlns:a14="http://schemas.microsoft.com/office/drawing/2010/main" val="0"/>
              </a:ext>
            </a:extLst>
          </a:blip>
          <a:srcRect l="9720" t="16544" r="7275" b="16691"/>
          <a:stretch/>
        </p:blipFill>
        <p:spPr>
          <a:xfrm>
            <a:off x="11181757" y="4821401"/>
            <a:ext cx="740346" cy="218986"/>
          </a:xfrm>
          <a:prstGeom prst="rect">
            <a:avLst/>
          </a:prstGeom>
        </p:spPr>
      </p:pic>
      <p:sp>
        <p:nvSpPr>
          <p:cNvPr id="16" name="Text Placeholder 10"/>
          <p:cNvSpPr>
            <a:spLocks noGrp="1"/>
          </p:cNvSpPr>
          <p:nvPr>
            <p:ph type="body" sz="quarter" idx="10" hasCustomPrompt="1"/>
          </p:nvPr>
        </p:nvSpPr>
        <p:spPr>
          <a:xfrm>
            <a:off x="292101" y="3466407"/>
            <a:ext cx="8215796" cy="1485524"/>
          </a:xfrm>
          <a:prstGeom prst="rect">
            <a:avLst/>
          </a:prstGeom>
        </p:spPr>
        <p:txBody>
          <a:bodyPr anchor="b" anchorCtr="0">
            <a:normAutofit/>
          </a:bodyPr>
          <a:lstStyle>
            <a:lvl1pPr marL="0" indent="0">
              <a:buNone/>
              <a:defRPr sz="3600" b="0" baseline="0">
                <a:solidFill>
                  <a:schemeClr val="bg1"/>
                </a:solidFill>
                <a:latin typeface="Segoe UI Light" panose="020B0502040204020203" pitchFamily="34" charset="0"/>
                <a:cs typeface="Segoe UI Light" panose="020B0502040204020203" pitchFamily="34" charset="0"/>
              </a:defRPr>
            </a:lvl1pPr>
          </a:lstStyle>
          <a:p>
            <a:pPr lvl="0"/>
            <a:r>
              <a:rPr lang="en-US" dirty="0" smtClean="0"/>
              <a:t>Module or Section transition style</a:t>
            </a:r>
          </a:p>
        </p:txBody>
      </p:sp>
      <p:sp>
        <p:nvSpPr>
          <p:cNvPr id="11" name="Subtitle 2"/>
          <p:cNvSpPr>
            <a:spLocks noGrp="1"/>
          </p:cNvSpPr>
          <p:nvPr>
            <p:ph type="subTitle" idx="1"/>
          </p:nvPr>
        </p:nvSpPr>
        <p:spPr>
          <a:xfrm>
            <a:off x="193271" y="5132437"/>
            <a:ext cx="8409867" cy="1460779"/>
          </a:xfrm>
          <a:prstGeom prst="rect">
            <a:avLst/>
          </a:prstGeom>
        </p:spPr>
        <p:txBody>
          <a:bodyPr lIns="137160" tIns="137160" rIns="137160" bIns="137160" anchor="b" anchorCtr="0">
            <a:normAutofit/>
          </a:bodyPr>
          <a:lstStyle>
            <a:lvl1pPr marL="0" indent="0" algn="l" defTabSz="914052" rtl="0" eaLnBrk="1" latinLnBrk="0" hangingPunct="1">
              <a:lnSpc>
                <a:spcPct val="100000"/>
              </a:lnSpc>
              <a:spcBef>
                <a:spcPts val="0"/>
              </a:spcBef>
              <a:buSzPct val="90000"/>
              <a:buFont typeface="Arial" pitchFamily="34" charset="0"/>
              <a:buNone/>
              <a:defRPr lang="en-US" sz="24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457044" indent="0" algn="ctr">
              <a:buNone/>
              <a:defRPr>
                <a:solidFill>
                  <a:schemeClr val="tx1">
                    <a:tint val="75000"/>
                  </a:schemeClr>
                </a:solidFill>
              </a:defRPr>
            </a:lvl2pPr>
            <a:lvl3pPr marL="914088" indent="0" algn="ctr">
              <a:buNone/>
              <a:defRPr>
                <a:solidFill>
                  <a:schemeClr val="tx1">
                    <a:tint val="75000"/>
                  </a:schemeClr>
                </a:solidFill>
              </a:defRPr>
            </a:lvl3pPr>
            <a:lvl4pPr marL="1371133" indent="0" algn="ctr">
              <a:buNone/>
              <a:defRPr>
                <a:solidFill>
                  <a:schemeClr val="tx1">
                    <a:tint val="75000"/>
                  </a:schemeClr>
                </a:solidFill>
              </a:defRPr>
            </a:lvl4pPr>
            <a:lvl5pPr marL="1828178" indent="0" algn="ctr">
              <a:buNone/>
              <a:defRPr>
                <a:solidFill>
                  <a:schemeClr val="tx1">
                    <a:tint val="75000"/>
                  </a:schemeClr>
                </a:solidFill>
              </a:defRPr>
            </a:lvl5pPr>
            <a:lvl6pPr marL="2285222" indent="0" algn="ctr">
              <a:buNone/>
              <a:defRPr>
                <a:solidFill>
                  <a:schemeClr val="tx1">
                    <a:tint val="75000"/>
                  </a:schemeClr>
                </a:solidFill>
              </a:defRPr>
            </a:lvl6pPr>
            <a:lvl7pPr marL="2742267" indent="0" algn="ctr">
              <a:buNone/>
              <a:defRPr>
                <a:solidFill>
                  <a:schemeClr val="tx1">
                    <a:tint val="75000"/>
                  </a:schemeClr>
                </a:solidFill>
              </a:defRPr>
            </a:lvl7pPr>
            <a:lvl8pPr marL="3199311" indent="0" algn="ctr">
              <a:buNone/>
              <a:defRPr>
                <a:solidFill>
                  <a:schemeClr val="tx1">
                    <a:tint val="75000"/>
                  </a:schemeClr>
                </a:solidFill>
              </a:defRPr>
            </a:lvl8pPr>
            <a:lvl9pPr marL="3656358" indent="0" algn="ctr">
              <a:buNone/>
              <a:defRPr>
                <a:solidFill>
                  <a:schemeClr val="tx1">
                    <a:tint val="75000"/>
                  </a:schemeClr>
                </a:solidFill>
              </a:defRPr>
            </a:lvl9pPr>
          </a:lstStyle>
          <a:p>
            <a:r>
              <a:rPr lang="en-US" dirty="0" smtClean="0"/>
              <a:t>Click to edit Master subtitle style</a:t>
            </a:r>
            <a:endParaRPr lang="en-US" dirty="0"/>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3271" y="164177"/>
            <a:ext cx="2084416" cy="833766"/>
          </a:xfrm>
          <a:prstGeom prst="rect">
            <a:avLst/>
          </a:prstGeom>
        </p:spPr>
      </p:pic>
    </p:spTree>
    <p:extLst>
      <p:ext uri="{BB962C8B-B14F-4D97-AF65-F5344CB8AC3E}">
        <p14:creationId xmlns:p14="http://schemas.microsoft.com/office/powerpoint/2010/main" val="389134869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MO Layout">
    <p:spTree>
      <p:nvGrpSpPr>
        <p:cNvPr id="1" name=""/>
        <p:cNvGrpSpPr/>
        <p:nvPr/>
      </p:nvGrpSpPr>
      <p:grpSpPr>
        <a:xfrm>
          <a:off x="0" y="0"/>
          <a:ext cx="0" cy="0"/>
          <a:chOff x="0" y="0"/>
          <a:chExt cx="0" cy="0"/>
        </a:xfrm>
      </p:grpSpPr>
      <p:sp>
        <p:nvSpPr>
          <p:cNvPr id="3" name="Title Placeholder 9"/>
          <p:cNvSpPr>
            <a:spLocks noGrp="1"/>
          </p:cNvSpPr>
          <p:nvPr>
            <p:ph type="title"/>
          </p:nvPr>
        </p:nvSpPr>
        <p:spPr>
          <a:xfrm>
            <a:off x="608171" y="4468764"/>
            <a:ext cx="11432977" cy="1676400"/>
          </a:xfrm>
          <a:prstGeom prst="rect">
            <a:avLst/>
          </a:prstGeom>
        </p:spPr>
        <p:txBody>
          <a:bodyPr vert="horz" lIns="91409" tIns="45705" rIns="91409" bIns="45705" rtlCol="0" anchor="t" anchorCtr="0">
            <a:normAutofit/>
          </a:bodyPr>
          <a:lstStyle>
            <a:lvl1pPr>
              <a:defRPr sz="3600"/>
            </a:lvl1pPr>
          </a:lstStyle>
          <a:p>
            <a:r>
              <a:rPr lang="en-US" dirty="0" smtClean="0"/>
              <a:t>Click to edit Master title style</a:t>
            </a:r>
            <a:endParaRPr lang="en-US" dirty="0"/>
          </a:p>
        </p:txBody>
      </p:sp>
      <p:sp>
        <p:nvSpPr>
          <p:cNvPr id="2" name="TextBox 1"/>
          <p:cNvSpPr txBox="1"/>
          <p:nvPr userDrawn="1"/>
        </p:nvSpPr>
        <p:spPr>
          <a:xfrm>
            <a:off x="608171" y="3087325"/>
            <a:ext cx="11356757" cy="1107996"/>
          </a:xfrm>
          <a:prstGeom prst="rect">
            <a:avLst/>
          </a:prstGeom>
          <a:noFill/>
        </p:spPr>
        <p:txBody>
          <a:bodyPr wrap="square" rtlCol="0">
            <a:spAutoFit/>
          </a:bodyPr>
          <a:lstStyle/>
          <a:p>
            <a:pPr defTabSz="914088"/>
            <a:r>
              <a:rPr lang="en-US" sz="6600" dirty="0">
                <a:solidFill>
                  <a:prstClr val="black"/>
                </a:solidFill>
                <a:latin typeface="Segoe UI Light" pitchFamily="34" charset="0"/>
                <a:ea typeface="Segoe UI" pitchFamily="34" charset="0"/>
                <a:cs typeface="Segoe UI" pitchFamily="34" charset="0"/>
              </a:rPr>
              <a:t>DEMO</a:t>
            </a:r>
          </a:p>
        </p:txBody>
      </p:sp>
      <p:cxnSp>
        <p:nvCxnSpPr>
          <p:cNvPr id="6" name="Straight Connector 5"/>
          <p:cNvCxnSpPr/>
          <p:nvPr userDrawn="1"/>
        </p:nvCxnSpPr>
        <p:spPr>
          <a:xfrm>
            <a:off x="608171" y="4077925"/>
            <a:ext cx="11356757" cy="0"/>
          </a:xfrm>
          <a:prstGeom prst="line">
            <a:avLst/>
          </a:prstGeom>
          <a:ln>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1450" y="177800"/>
            <a:ext cx="2857500" cy="1143000"/>
          </a:xfrm>
          <a:prstGeom prst="rect">
            <a:avLst/>
          </a:prstGeom>
        </p:spPr>
      </p:pic>
    </p:spTree>
    <p:extLst>
      <p:ext uri="{BB962C8B-B14F-4D97-AF65-F5344CB8AC3E}">
        <p14:creationId xmlns:p14="http://schemas.microsoft.com/office/powerpoint/2010/main" val="382326002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Click to edit Master title style</a:t>
            </a:r>
            <a:endParaRPr lang="en-US" dirty="0"/>
          </a:p>
        </p:txBody>
      </p:sp>
      <p:sp>
        <p:nvSpPr>
          <p:cNvPr id="6" name="Content Placeholder 5"/>
          <p:cNvSpPr>
            <a:spLocks noGrp="1"/>
          </p:cNvSpPr>
          <p:nvPr>
            <p:ph sz="quarter" idx="10"/>
          </p:nvPr>
        </p:nvSpPr>
        <p:spPr>
          <a:xfrm>
            <a:off x="379413" y="1388226"/>
            <a:ext cx="11525250" cy="5290388"/>
          </a:xfrm>
          <a:prstGeom prst="rect">
            <a:avLst/>
          </a:prstGeom>
        </p:spPr>
        <p:txBody>
          <a:bodyPr/>
          <a:lstStyle>
            <a:lvl1pPr>
              <a:spcBef>
                <a:spcPts val="1400"/>
              </a:spcBef>
              <a:defRPr b="0"/>
            </a:lvl1pPr>
            <a:lvl2pPr>
              <a:defRPr>
                <a:solidFill>
                  <a:schemeClr val="tx1">
                    <a:lumMod val="75000"/>
                    <a:lumOff val="25000"/>
                  </a:schemeClr>
                </a:solidFill>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0774583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Content Placeholder 3"/>
          <p:cNvSpPr>
            <a:spLocks noGrp="1"/>
          </p:cNvSpPr>
          <p:nvPr>
            <p:ph sz="half" idx="2"/>
          </p:nvPr>
        </p:nvSpPr>
        <p:spPr>
          <a:xfrm>
            <a:off x="379511" y="1371601"/>
            <a:ext cx="5616915" cy="4953001"/>
          </a:xfrm>
          <a:prstGeom prst="rect">
            <a:avLst/>
          </a:prstGeom>
        </p:spPr>
        <p:txBody>
          <a:bodyPr>
            <a:normAutofit/>
          </a:bodyPr>
          <a:lstStyle>
            <a:lvl1pPr>
              <a:defRPr sz="3200"/>
            </a:lvl1pPr>
            <a:lvl2pPr>
              <a:defRPr sz="28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5"/>
          <p:cNvSpPr>
            <a:spLocks noGrp="1"/>
          </p:cNvSpPr>
          <p:nvPr>
            <p:ph sz="quarter" idx="4"/>
          </p:nvPr>
        </p:nvSpPr>
        <p:spPr>
          <a:xfrm>
            <a:off x="6275742" y="1371601"/>
            <a:ext cx="5619121" cy="4953001"/>
          </a:xfrm>
          <a:prstGeom prst="rect">
            <a:avLst/>
          </a:prstGeom>
        </p:spPr>
        <p:txBody>
          <a:bodyPr>
            <a:normAutofit/>
          </a:bodyPr>
          <a:lstStyle>
            <a:lvl1pPr>
              <a:defRPr sz="3200"/>
            </a:lvl1pPr>
            <a:lvl2pPr>
              <a:defRPr sz="28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9946145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511" y="1330656"/>
            <a:ext cx="5616915" cy="639762"/>
          </a:xfrm>
          <a:prstGeom prst="rect">
            <a:avLst/>
          </a:prstGeom>
          <a:solidFill>
            <a:srgbClr val="86C400"/>
          </a:solidFill>
        </p:spPr>
        <p:txBody>
          <a:bodyPr anchor="b">
            <a:normAutofit/>
          </a:bodyPr>
          <a:lstStyle>
            <a:lvl1pPr marL="0" indent="0">
              <a:buNone/>
              <a:defRPr sz="3200" b="1">
                <a:solidFill>
                  <a:schemeClr val="bg1"/>
                </a:solidFill>
                <a:effectLst/>
              </a:defRPr>
            </a:lvl1pPr>
            <a:lvl2pPr marL="457044" indent="0">
              <a:buNone/>
              <a:defRPr sz="2000" b="1"/>
            </a:lvl2pPr>
            <a:lvl3pPr marL="914088" indent="0">
              <a:buNone/>
              <a:defRPr sz="1800" b="1"/>
            </a:lvl3pPr>
            <a:lvl4pPr marL="1371133" indent="0">
              <a:buNone/>
              <a:defRPr sz="1600" b="1"/>
            </a:lvl4pPr>
            <a:lvl5pPr marL="1828178" indent="0">
              <a:buNone/>
              <a:defRPr sz="1600" b="1"/>
            </a:lvl5pPr>
            <a:lvl6pPr marL="2285222" indent="0">
              <a:buNone/>
              <a:defRPr sz="1600" b="1"/>
            </a:lvl6pPr>
            <a:lvl7pPr marL="2742267" indent="0">
              <a:buNone/>
              <a:defRPr sz="1600" b="1"/>
            </a:lvl7pPr>
            <a:lvl8pPr marL="3199311" indent="0">
              <a:buNone/>
              <a:defRPr sz="1600" b="1"/>
            </a:lvl8pPr>
            <a:lvl9pPr marL="3656358"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79511" y="1981200"/>
            <a:ext cx="5616915" cy="4648200"/>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345807" y="1330656"/>
            <a:ext cx="5619121" cy="639762"/>
          </a:xfrm>
          <a:prstGeom prst="rect">
            <a:avLst/>
          </a:prstGeom>
          <a:solidFill>
            <a:srgbClr val="1F497D"/>
          </a:solidFill>
        </p:spPr>
        <p:txBody>
          <a:bodyPr anchor="b">
            <a:normAutofit/>
          </a:bodyPr>
          <a:lstStyle>
            <a:lvl1pPr marL="0" indent="0">
              <a:buNone/>
              <a:defRPr sz="3200" b="1">
                <a:solidFill>
                  <a:schemeClr val="bg1"/>
                </a:solidFill>
                <a:effectLst/>
              </a:defRPr>
            </a:lvl1pPr>
            <a:lvl2pPr marL="457044" indent="0">
              <a:buNone/>
              <a:defRPr sz="2000" b="1"/>
            </a:lvl2pPr>
            <a:lvl3pPr marL="914088" indent="0">
              <a:buNone/>
              <a:defRPr sz="1800" b="1"/>
            </a:lvl3pPr>
            <a:lvl4pPr marL="1371133" indent="0">
              <a:buNone/>
              <a:defRPr sz="1600" b="1"/>
            </a:lvl4pPr>
            <a:lvl5pPr marL="1828178" indent="0">
              <a:buNone/>
              <a:defRPr sz="1600" b="1"/>
            </a:lvl5pPr>
            <a:lvl6pPr marL="2285222" indent="0">
              <a:buNone/>
              <a:defRPr sz="1600" b="1"/>
            </a:lvl6pPr>
            <a:lvl7pPr marL="2742267" indent="0">
              <a:buNone/>
              <a:defRPr sz="1600" b="1"/>
            </a:lvl7pPr>
            <a:lvl8pPr marL="3199311" indent="0">
              <a:buNone/>
              <a:defRPr sz="1600" b="1"/>
            </a:lvl8pPr>
            <a:lvl9pPr marL="3656358"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345807" y="1981200"/>
            <a:ext cx="5619121" cy="4648200"/>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6902160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783989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854126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Blank Color 1 Layout">
    <p:spTree>
      <p:nvGrpSpPr>
        <p:cNvPr id="1" name=""/>
        <p:cNvGrpSpPr/>
        <p:nvPr/>
      </p:nvGrpSpPr>
      <p:grpSpPr>
        <a:xfrm>
          <a:off x="0" y="0"/>
          <a:ext cx="0" cy="0"/>
          <a:chOff x="0" y="0"/>
          <a:chExt cx="0" cy="0"/>
        </a:xfrm>
      </p:grpSpPr>
      <p:sp>
        <p:nvSpPr>
          <p:cNvPr id="6" name="top right small rectangle"/>
          <p:cNvSpPr/>
          <p:nvPr userDrawn="1"/>
        </p:nvSpPr>
        <p:spPr bwMode="auto">
          <a:xfrm>
            <a:off x="0" y="0"/>
            <a:ext cx="12192000" cy="6858000"/>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04" tIns="45703" rIns="91404" bIns="45703" numCol="1"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11" name="Rectangle 2"/>
          <p:cNvSpPr>
            <a:spLocks noChangeArrowheads="1"/>
          </p:cNvSpPr>
          <p:nvPr userDrawn="1"/>
        </p:nvSpPr>
        <p:spPr bwMode="auto">
          <a:xfrm>
            <a:off x="530087" y="5960743"/>
            <a:ext cx="11078818" cy="738664"/>
          </a:xfrm>
          <a:prstGeom prst="rect">
            <a:avLst/>
          </a:prstGeom>
          <a:noFill/>
          <a:ln w="9525">
            <a:noFill/>
            <a:miter lim="800000"/>
            <a:headEnd/>
            <a:tailEnd/>
          </a:ln>
        </p:spPr>
        <p:txBody>
          <a:bodyPr wrap="square">
            <a:spAutoFit/>
          </a:bodyPr>
          <a:lstStyle/>
          <a:p>
            <a:pPr marL="0" lvl="1" defTabSz="914088">
              <a:defRPr/>
            </a:pPr>
            <a:r>
              <a:rPr lang="en-US" sz="1050" dirty="0">
                <a:solidFill>
                  <a:schemeClr val="bg1">
                    <a:lumMod val="85000"/>
                  </a:schemeClr>
                </a:solidFill>
              </a:rPr>
              <a:t>©2013 Microsoft Corporation. All rights reserved. Microsoft, Windows, Office, Azure, System Center, Dynamics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l="9719"/>
          <a:stretch/>
        </p:blipFill>
        <p:spPr>
          <a:xfrm>
            <a:off x="530087" y="2940117"/>
            <a:ext cx="5473148" cy="2229412"/>
          </a:xfrm>
          <a:prstGeom prst="rect">
            <a:avLst/>
          </a:prstGeom>
        </p:spPr>
      </p:pic>
    </p:spTree>
    <p:extLst>
      <p:ext uri="{BB962C8B-B14F-4D97-AF65-F5344CB8AC3E}">
        <p14:creationId xmlns:p14="http://schemas.microsoft.com/office/powerpoint/2010/main" val="2667837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Title Placeholder 9"/>
          <p:cNvSpPr>
            <a:spLocks noGrp="1"/>
          </p:cNvSpPr>
          <p:nvPr>
            <p:ph type="title"/>
          </p:nvPr>
        </p:nvSpPr>
        <p:spPr>
          <a:xfrm>
            <a:off x="379514" y="182215"/>
            <a:ext cx="11524432" cy="1063487"/>
          </a:xfrm>
          <a:prstGeom prst="rect">
            <a:avLst/>
          </a:prstGeom>
        </p:spPr>
        <p:txBody>
          <a:bodyPr vert="horz" lIns="91409" tIns="45705" rIns="91409" bIns="45705" rtlCol="0" anchor="t" anchorCtr="0">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3118783959"/>
      </p:ext>
    </p:extLst>
  </p:cSld>
  <p:clrMap bg1="lt1" tx1="dk1" bg2="lt2" tx2="dk2" accent1="accent1" accent2="accent2" accent3="accent3" accent4="accent4" accent5="accent5" accent6="accent6" hlink="hlink" folHlink="folHlink"/>
  <p:sldLayoutIdLst>
    <p:sldLayoutId id="2147483661" r:id="rId1"/>
    <p:sldLayoutId id="2147483671" r:id="rId2"/>
    <p:sldLayoutId id="2147483667" r:id="rId3"/>
    <p:sldLayoutId id="2147483663" r:id="rId4"/>
    <p:sldLayoutId id="2147483664" r:id="rId5"/>
    <p:sldLayoutId id="2147483665" r:id="rId6"/>
    <p:sldLayoutId id="2147483666" r:id="rId7"/>
    <p:sldLayoutId id="2147483668" r:id="rId8"/>
    <p:sldLayoutId id="2147483669" r:id="rId9"/>
  </p:sldLayoutIdLst>
  <p:timing>
    <p:tnLst>
      <p:par>
        <p:cTn id="1" dur="indefinite" restart="never" nodeType="tmRoot"/>
      </p:par>
    </p:tnLst>
  </p:timing>
  <p:txStyles>
    <p:titleStyle>
      <a:lvl1pPr algn="l" defTabSz="914088" rtl="0" eaLnBrk="1" latinLnBrk="0" hangingPunct="1">
        <a:lnSpc>
          <a:spcPct val="80000"/>
        </a:lnSpc>
        <a:spcBef>
          <a:spcPct val="0"/>
        </a:spcBef>
        <a:buNone/>
        <a:defRPr sz="4400" kern="120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p:titleStyle>
    <p:bodyStyle>
      <a:lvl1pPr marL="342783" indent="-342783" algn="l" defTabSz="914088" rtl="0" eaLnBrk="1" latinLnBrk="0" hangingPunct="1">
        <a:spcBef>
          <a:spcPts val="1200"/>
        </a:spcBef>
        <a:buFont typeface="Arial" pitchFamily="34" charset="0"/>
        <a:buChar char="•"/>
        <a:defRPr sz="3200" b="1"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742698" indent="-285652" algn="l" defTabSz="914088" rtl="0" eaLnBrk="1" latinLnBrk="0" hangingPunct="1">
        <a:spcBef>
          <a:spcPts val="300"/>
        </a:spcBef>
        <a:spcAft>
          <a:spcPts val="300"/>
        </a:spcAft>
        <a:buFont typeface="Arial" pitchFamily="34" charset="0"/>
        <a:buChar char="–"/>
        <a:defRPr sz="28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2pPr>
      <a:lvl3pPr marL="1142612" indent="-228522" algn="l" defTabSz="914088" rtl="0" eaLnBrk="1" latinLnBrk="0" hangingPunct="1">
        <a:spcBef>
          <a:spcPts val="200"/>
        </a:spcBef>
        <a:spcAft>
          <a:spcPts val="200"/>
        </a:spcAft>
        <a:buFont typeface="Arial" pitchFamily="34" charset="0"/>
        <a:buChar char="•"/>
        <a:defRPr sz="24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3pPr>
      <a:lvl4pPr marL="1599657" indent="-228522" algn="l" defTabSz="914088" rtl="0" eaLnBrk="1" latinLnBrk="0" hangingPunct="1">
        <a:spcBef>
          <a:spcPct val="20000"/>
        </a:spcBef>
        <a:buFont typeface="Arial" pitchFamily="34" charset="0"/>
        <a:buChar char="–"/>
        <a:defRPr sz="20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4pPr>
      <a:lvl5pPr marL="2056700" indent="-228522" algn="l" defTabSz="914088" rtl="0" eaLnBrk="1" latinLnBrk="0" hangingPunct="1">
        <a:spcBef>
          <a:spcPct val="20000"/>
        </a:spcBef>
        <a:buFont typeface="Arial" pitchFamily="34" charset="0"/>
        <a:buChar char="»"/>
        <a:defRPr sz="20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5pPr>
      <a:lvl6pPr marL="2513745"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789"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833"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878"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088" rtl="0" eaLnBrk="1" latinLnBrk="0" hangingPunct="1">
        <a:defRPr sz="1800" kern="1200">
          <a:solidFill>
            <a:schemeClr val="tx1"/>
          </a:solidFill>
          <a:latin typeface="+mn-lt"/>
          <a:ea typeface="+mn-ea"/>
          <a:cs typeface="+mn-cs"/>
        </a:defRPr>
      </a:lvl1pPr>
      <a:lvl2pPr marL="457044" algn="l" defTabSz="914088" rtl="0" eaLnBrk="1" latinLnBrk="0" hangingPunct="1">
        <a:defRPr sz="1800" kern="1200">
          <a:solidFill>
            <a:schemeClr val="tx1"/>
          </a:solidFill>
          <a:latin typeface="+mn-lt"/>
          <a:ea typeface="+mn-ea"/>
          <a:cs typeface="+mn-cs"/>
        </a:defRPr>
      </a:lvl2pPr>
      <a:lvl3pPr marL="914088" algn="l" defTabSz="914088" rtl="0" eaLnBrk="1" latinLnBrk="0" hangingPunct="1">
        <a:defRPr sz="1800" kern="1200">
          <a:solidFill>
            <a:schemeClr val="tx1"/>
          </a:solidFill>
          <a:latin typeface="+mn-lt"/>
          <a:ea typeface="+mn-ea"/>
          <a:cs typeface="+mn-cs"/>
        </a:defRPr>
      </a:lvl3pPr>
      <a:lvl4pPr marL="1371133" algn="l" defTabSz="914088" rtl="0" eaLnBrk="1" latinLnBrk="0" hangingPunct="1">
        <a:defRPr sz="1800" kern="1200">
          <a:solidFill>
            <a:schemeClr val="tx1"/>
          </a:solidFill>
          <a:latin typeface="+mn-lt"/>
          <a:ea typeface="+mn-ea"/>
          <a:cs typeface="+mn-cs"/>
        </a:defRPr>
      </a:lvl4pPr>
      <a:lvl5pPr marL="1828178" algn="l" defTabSz="914088" rtl="0" eaLnBrk="1" latinLnBrk="0" hangingPunct="1">
        <a:defRPr sz="1800" kern="1200">
          <a:solidFill>
            <a:schemeClr val="tx1"/>
          </a:solidFill>
          <a:latin typeface="+mn-lt"/>
          <a:ea typeface="+mn-ea"/>
          <a:cs typeface="+mn-cs"/>
        </a:defRPr>
      </a:lvl5pPr>
      <a:lvl6pPr marL="2285222" algn="l" defTabSz="914088" rtl="0" eaLnBrk="1" latinLnBrk="0" hangingPunct="1">
        <a:defRPr sz="1800" kern="1200">
          <a:solidFill>
            <a:schemeClr val="tx1"/>
          </a:solidFill>
          <a:latin typeface="+mn-lt"/>
          <a:ea typeface="+mn-ea"/>
          <a:cs typeface="+mn-cs"/>
        </a:defRPr>
      </a:lvl6pPr>
      <a:lvl7pPr marL="2742267" algn="l" defTabSz="914088" rtl="0" eaLnBrk="1" latinLnBrk="0" hangingPunct="1">
        <a:defRPr sz="1800" kern="1200">
          <a:solidFill>
            <a:schemeClr val="tx1"/>
          </a:solidFill>
          <a:latin typeface="+mn-lt"/>
          <a:ea typeface="+mn-ea"/>
          <a:cs typeface="+mn-cs"/>
        </a:defRPr>
      </a:lvl7pPr>
      <a:lvl8pPr marL="3199311" algn="l" defTabSz="914088" rtl="0" eaLnBrk="1" latinLnBrk="0" hangingPunct="1">
        <a:defRPr sz="1800" kern="1200">
          <a:solidFill>
            <a:schemeClr val="tx1"/>
          </a:solidFill>
          <a:latin typeface="+mn-lt"/>
          <a:ea typeface="+mn-ea"/>
          <a:cs typeface="+mn-cs"/>
        </a:defRPr>
      </a:lvl8pPr>
      <a:lvl9pPr marL="3656358" algn="l" defTabSz="91408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r>
              <a:rPr lang="en-US" dirty="0" smtClean="0"/>
              <a:t>Bill Wagner | Software Consultant</a:t>
            </a:r>
          </a:p>
          <a:p>
            <a:r>
              <a:rPr lang="en-US" dirty="0" smtClean="0"/>
              <a:t>James Sturtevant | Senior Technical Evangelist, Microsoft</a:t>
            </a:r>
            <a:endParaRPr lang="en-US" dirty="0"/>
          </a:p>
        </p:txBody>
      </p:sp>
      <p:sp>
        <p:nvSpPr>
          <p:cNvPr id="2" name="Title 1"/>
          <p:cNvSpPr>
            <a:spLocks noGrp="1"/>
          </p:cNvSpPr>
          <p:nvPr>
            <p:ph type="ctrTitle"/>
          </p:nvPr>
        </p:nvSpPr>
        <p:spPr/>
        <p:txBody>
          <a:bodyPr/>
          <a:lstStyle/>
          <a:p>
            <a:r>
              <a:rPr lang="en-US" sz="4000" dirty="0" smtClean="0"/>
              <a:t>Object Oriented Practices</a:t>
            </a:r>
            <a:endParaRPr lang="en-US" sz="4000" dirty="0"/>
          </a:p>
        </p:txBody>
      </p:sp>
    </p:spTree>
    <p:extLst>
      <p:ext uri="{BB962C8B-B14F-4D97-AF65-F5344CB8AC3E}">
        <p14:creationId xmlns:p14="http://schemas.microsoft.com/office/powerpoint/2010/main" val="16657330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marL="914400" indent="-914400"/>
            <a:r>
              <a:rPr lang="en-US" dirty="0" smtClean="0"/>
              <a:t>Guideline: Interfaces Represent Contracts</a:t>
            </a:r>
            <a:endParaRPr lang="en-US" dirty="0"/>
          </a:p>
        </p:txBody>
      </p:sp>
      <p:sp>
        <p:nvSpPr>
          <p:cNvPr id="4" name="Subtitle 3"/>
          <p:cNvSpPr>
            <a:spLocks noGrp="1"/>
          </p:cNvSpPr>
          <p:nvPr>
            <p:ph type="subTitle" idx="1"/>
          </p:nvPr>
        </p:nvSpPr>
        <p:spPr/>
        <p:txBody>
          <a:bodyPr/>
          <a:lstStyle/>
          <a:p>
            <a:r>
              <a:rPr lang="en-US" dirty="0" smtClean="0"/>
              <a:t>Bill Wagner | Software Consultant</a:t>
            </a:r>
            <a:endParaRPr lang="en-US" dirty="0"/>
          </a:p>
          <a:p>
            <a:r>
              <a:rPr lang="en-US" dirty="0"/>
              <a:t>James Sturtevant | Senior Technical Evangelist</a:t>
            </a:r>
          </a:p>
        </p:txBody>
      </p:sp>
    </p:spTree>
    <p:extLst>
      <p:ext uri="{BB962C8B-B14F-4D97-AF65-F5344CB8AC3E}">
        <p14:creationId xmlns:p14="http://schemas.microsoft.com/office/powerpoint/2010/main" val="41750242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SRP is critically important for interface definitions</a:t>
            </a:r>
          </a:p>
          <a:p>
            <a:pPr lvl="1"/>
            <a:r>
              <a:rPr lang="en-GB" dirty="0" smtClean="0"/>
              <a:t>The smaller and more focused the better</a:t>
            </a:r>
          </a:p>
          <a:p>
            <a:r>
              <a:rPr lang="en-GB" dirty="0" smtClean="0"/>
              <a:t>Each interface should represent a single “feature” or “task”</a:t>
            </a:r>
          </a:p>
          <a:p>
            <a:pPr lvl="1"/>
            <a:r>
              <a:rPr lang="en-GB" dirty="0" smtClean="0"/>
              <a:t>When you have related interfaces, consider inheritance</a:t>
            </a:r>
          </a:p>
          <a:p>
            <a:pPr lvl="1"/>
            <a:r>
              <a:rPr lang="en-GB" dirty="0" smtClean="0"/>
              <a:t>Carefully!</a:t>
            </a:r>
          </a:p>
          <a:p>
            <a:endParaRPr lang="en-GB" dirty="0"/>
          </a:p>
          <a:p>
            <a:endParaRPr lang="en-GB" dirty="0" smtClean="0"/>
          </a:p>
          <a:p>
            <a:endParaRPr lang="en-GB" dirty="0" smtClean="0"/>
          </a:p>
          <a:p>
            <a:endParaRPr lang="en-GB" dirty="0"/>
          </a:p>
        </p:txBody>
      </p:sp>
      <p:sp>
        <p:nvSpPr>
          <p:cNvPr id="2" name="Title 1"/>
          <p:cNvSpPr>
            <a:spLocks noGrp="1"/>
          </p:cNvSpPr>
          <p:nvPr>
            <p:ph type="title"/>
          </p:nvPr>
        </p:nvSpPr>
        <p:spPr/>
        <p:txBody>
          <a:bodyPr/>
          <a:lstStyle/>
          <a:p>
            <a:r>
              <a:rPr lang="en-US" dirty="0" smtClean="0"/>
              <a:t>Keep Contracts Small</a:t>
            </a:r>
            <a:endParaRPr lang="en-US" dirty="0"/>
          </a:p>
        </p:txBody>
      </p:sp>
    </p:spTree>
    <p:extLst>
      <p:ext uri="{BB962C8B-B14F-4D97-AF65-F5344CB8AC3E}">
        <p14:creationId xmlns:p14="http://schemas.microsoft.com/office/powerpoint/2010/main" val="15668282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A Marker interface is an interface with no members.</a:t>
            </a:r>
          </a:p>
          <a:p>
            <a:endParaRPr lang="en-GB" dirty="0"/>
          </a:p>
          <a:p>
            <a:r>
              <a:rPr lang="en-GB" dirty="0" smtClean="0"/>
              <a:t>They can be used to ‘mark’ capabilities.</a:t>
            </a:r>
          </a:p>
          <a:p>
            <a:r>
              <a:rPr lang="en-GB" dirty="0" smtClean="0"/>
              <a:t>Require Reflection to find instances</a:t>
            </a:r>
          </a:p>
          <a:p>
            <a:endParaRPr lang="en-GB" dirty="0"/>
          </a:p>
        </p:txBody>
      </p:sp>
      <p:sp>
        <p:nvSpPr>
          <p:cNvPr id="2" name="Title 1"/>
          <p:cNvSpPr>
            <a:spLocks noGrp="1"/>
          </p:cNvSpPr>
          <p:nvPr>
            <p:ph type="title"/>
          </p:nvPr>
        </p:nvSpPr>
        <p:spPr/>
        <p:txBody>
          <a:bodyPr/>
          <a:lstStyle/>
          <a:p>
            <a:r>
              <a:rPr lang="en-US" dirty="0" smtClean="0"/>
              <a:t>Avoid Marker Interfaces</a:t>
            </a:r>
            <a:endParaRPr lang="en-US" dirty="0"/>
          </a:p>
        </p:txBody>
      </p:sp>
    </p:spTree>
    <p:extLst>
      <p:ext uri="{BB962C8B-B14F-4D97-AF65-F5344CB8AC3E}">
        <p14:creationId xmlns:p14="http://schemas.microsoft.com/office/powerpoint/2010/main" val="35489298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marL="914400" indent="-914400"/>
            <a:r>
              <a:rPr lang="en-US" dirty="0" smtClean="0"/>
              <a:t>Interface Practices</a:t>
            </a:r>
            <a:endParaRPr lang="en-US" dirty="0"/>
          </a:p>
        </p:txBody>
      </p:sp>
      <p:sp>
        <p:nvSpPr>
          <p:cNvPr id="4" name="Subtitle 3"/>
          <p:cNvSpPr>
            <a:spLocks noGrp="1"/>
          </p:cNvSpPr>
          <p:nvPr>
            <p:ph type="subTitle" idx="1"/>
          </p:nvPr>
        </p:nvSpPr>
        <p:spPr/>
        <p:txBody>
          <a:bodyPr/>
          <a:lstStyle/>
          <a:p>
            <a:r>
              <a:rPr lang="en-US" dirty="0" smtClean="0"/>
              <a:t>Bill Wagner | Software Consultant</a:t>
            </a:r>
            <a:endParaRPr lang="en-US" dirty="0"/>
          </a:p>
          <a:p>
            <a:r>
              <a:rPr lang="en-US" dirty="0"/>
              <a:t>James Sturtevant | Senior Technical Evangelist</a:t>
            </a:r>
          </a:p>
        </p:txBody>
      </p:sp>
    </p:spTree>
    <p:extLst>
      <p:ext uri="{BB962C8B-B14F-4D97-AF65-F5344CB8AC3E}">
        <p14:creationId xmlns:p14="http://schemas.microsoft.com/office/powerpoint/2010/main" val="24461806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Interfaces provide contracts for functionality</a:t>
            </a:r>
          </a:p>
          <a:p>
            <a:r>
              <a:rPr lang="en-GB" dirty="0" smtClean="0"/>
              <a:t>Can be implemented by completely unrelated types</a:t>
            </a:r>
          </a:p>
          <a:p>
            <a:pPr lvl="1"/>
            <a:r>
              <a:rPr lang="en-GB" dirty="0" smtClean="0"/>
              <a:t>Example: Enumerating a sequence</a:t>
            </a:r>
          </a:p>
          <a:p>
            <a:pPr lvl="1"/>
            <a:r>
              <a:rPr lang="en-GB" dirty="0" smtClean="0"/>
              <a:t>Container</a:t>
            </a:r>
          </a:p>
          <a:p>
            <a:pPr lvl="1"/>
            <a:r>
              <a:rPr lang="en-GB" dirty="0" smtClean="0"/>
              <a:t>Characters in a String</a:t>
            </a:r>
          </a:p>
          <a:p>
            <a:pPr lvl="1"/>
            <a:r>
              <a:rPr lang="en-GB" dirty="0" smtClean="0"/>
              <a:t>Lines in a file</a:t>
            </a:r>
          </a:p>
        </p:txBody>
      </p:sp>
      <p:sp>
        <p:nvSpPr>
          <p:cNvPr id="2" name="Title 1"/>
          <p:cNvSpPr>
            <a:spLocks noGrp="1"/>
          </p:cNvSpPr>
          <p:nvPr>
            <p:ph type="title"/>
          </p:nvPr>
        </p:nvSpPr>
        <p:spPr/>
        <p:txBody>
          <a:bodyPr>
            <a:normAutofit/>
          </a:bodyPr>
          <a:lstStyle/>
          <a:p>
            <a:r>
              <a:rPr lang="en-US" dirty="0" smtClean="0"/>
              <a:t>Practice: Common Abstraction</a:t>
            </a:r>
            <a:endParaRPr lang="en-US" dirty="0"/>
          </a:p>
        </p:txBody>
      </p:sp>
    </p:spTree>
    <p:extLst>
      <p:ext uri="{BB962C8B-B14F-4D97-AF65-F5344CB8AC3E}">
        <p14:creationId xmlns:p14="http://schemas.microsoft.com/office/powerpoint/2010/main" val="8042509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You can specify required contracts for contract code</a:t>
            </a:r>
          </a:p>
          <a:p>
            <a:pPr lvl="1"/>
            <a:r>
              <a:rPr lang="en-GB" dirty="0" smtClean="0"/>
              <a:t>Create interfaces clients must implement</a:t>
            </a:r>
          </a:p>
          <a:p>
            <a:r>
              <a:rPr lang="en-GB" dirty="0" smtClean="0"/>
              <a:t>Algorithms can be open for extension</a:t>
            </a:r>
            <a:endParaRPr lang="en-GB" dirty="0"/>
          </a:p>
        </p:txBody>
      </p:sp>
      <p:sp>
        <p:nvSpPr>
          <p:cNvPr id="2" name="Title 1"/>
          <p:cNvSpPr>
            <a:spLocks noGrp="1"/>
          </p:cNvSpPr>
          <p:nvPr>
            <p:ph type="title"/>
          </p:nvPr>
        </p:nvSpPr>
        <p:spPr/>
        <p:txBody>
          <a:bodyPr/>
          <a:lstStyle/>
          <a:p>
            <a:r>
              <a:rPr lang="en-US" dirty="0" smtClean="0"/>
              <a:t>Practice: Interfaces for Client code</a:t>
            </a:r>
            <a:endParaRPr lang="en-US" dirty="0"/>
          </a:p>
        </p:txBody>
      </p:sp>
    </p:spTree>
    <p:extLst>
      <p:ext uri="{BB962C8B-B14F-4D97-AF65-F5344CB8AC3E}">
        <p14:creationId xmlns:p14="http://schemas.microsoft.com/office/powerpoint/2010/main" val="38579517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Test Doubles (in static languages) must have a type</a:t>
            </a:r>
          </a:p>
          <a:p>
            <a:r>
              <a:rPr lang="en-GB" dirty="0" smtClean="0"/>
              <a:t>That type must be a substitute for the production type</a:t>
            </a:r>
          </a:p>
          <a:p>
            <a:pPr lvl="1"/>
            <a:r>
              <a:rPr lang="en-GB" dirty="0"/>
              <a:t> </a:t>
            </a:r>
            <a:r>
              <a:rPr lang="en-GB" dirty="0" smtClean="0"/>
              <a:t>That often implies an interface that can be mocked.</a:t>
            </a:r>
          </a:p>
          <a:p>
            <a:r>
              <a:rPr lang="en-GB" dirty="0" smtClean="0"/>
              <a:t>Necessary, but often not part of the application design.</a:t>
            </a:r>
          </a:p>
          <a:p>
            <a:endParaRPr lang="en-GB" dirty="0"/>
          </a:p>
        </p:txBody>
      </p:sp>
      <p:sp>
        <p:nvSpPr>
          <p:cNvPr id="2" name="Title 1"/>
          <p:cNvSpPr>
            <a:spLocks noGrp="1"/>
          </p:cNvSpPr>
          <p:nvPr>
            <p:ph type="title"/>
          </p:nvPr>
        </p:nvSpPr>
        <p:spPr/>
        <p:txBody>
          <a:bodyPr/>
          <a:lstStyle/>
          <a:p>
            <a:r>
              <a:rPr lang="en-US" dirty="0" smtClean="0"/>
              <a:t>Practice: Interfaces for Test Doubles</a:t>
            </a:r>
            <a:endParaRPr lang="en-US" dirty="0"/>
          </a:p>
        </p:txBody>
      </p:sp>
    </p:spTree>
    <p:extLst>
      <p:ext uri="{BB962C8B-B14F-4D97-AF65-F5344CB8AC3E}">
        <p14:creationId xmlns:p14="http://schemas.microsoft.com/office/powerpoint/2010/main" val="18641494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marL="914400" indent="-914400"/>
            <a:r>
              <a:rPr lang="en-US" smtClean="0"/>
              <a:t>Interfaces </a:t>
            </a:r>
            <a:r>
              <a:rPr lang="en-US" dirty="0" smtClean="0"/>
              <a:t>Results and Risks</a:t>
            </a:r>
            <a:endParaRPr lang="en-US" dirty="0"/>
          </a:p>
        </p:txBody>
      </p:sp>
      <p:sp>
        <p:nvSpPr>
          <p:cNvPr id="4" name="Subtitle 3"/>
          <p:cNvSpPr>
            <a:spLocks noGrp="1"/>
          </p:cNvSpPr>
          <p:nvPr>
            <p:ph type="subTitle" idx="1"/>
          </p:nvPr>
        </p:nvSpPr>
        <p:spPr/>
        <p:txBody>
          <a:bodyPr/>
          <a:lstStyle/>
          <a:p>
            <a:r>
              <a:rPr lang="en-US" dirty="0" smtClean="0"/>
              <a:t>Bill Wagner | Software Consultant</a:t>
            </a:r>
            <a:endParaRPr lang="en-US" dirty="0"/>
          </a:p>
          <a:p>
            <a:r>
              <a:rPr lang="en-US" dirty="0"/>
              <a:t>James Sturtevant | Senior Technical Evangelist</a:t>
            </a:r>
          </a:p>
        </p:txBody>
      </p:sp>
    </p:spTree>
    <p:extLst>
      <p:ext uri="{BB962C8B-B14F-4D97-AF65-F5344CB8AC3E}">
        <p14:creationId xmlns:p14="http://schemas.microsoft.com/office/powerpoint/2010/main" val="36488883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Implementing an interface should be “natural”</a:t>
            </a:r>
          </a:p>
          <a:p>
            <a:r>
              <a:rPr lang="en-GB" dirty="0" smtClean="0"/>
              <a:t>Implementing an interface should be “obvious”</a:t>
            </a:r>
          </a:p>
          <a:p>
            <a:r>
              <a:rPr lang="en-GB" dirty="0" smtClean="0"/>
              <a:t>Corollary: </a:t>
            </a:r>
          </a:p>
          <a:p>
            <a:pPr lvl="1"/>
            <a:r>
              <a:rPr lang="en-GB" dirty="0" smtClean="0"/>
              <a:t>Implementations for interfaces should be complete.</a:t>
            </a:r>
            <a:endParaRPr lang="en-GB" dirty="0"/>
          </a:p>
        </p:txBody>
      </p:sp>
      <p:sp>
        <p:nvSpPr>
          <p:cNvPr id="2" name="Title 1"/>
          <p:cNvSpPr>
            <a:spLocks noGrp="1"/>
          </p:cNvSpPr>
          <p:nvPr>
            <p:ph type="title"/>
          </p:nvPr>
        </p:nvSpPr>
        <p:spPr/>
        <p:txBody>
          <a:bodyPr>
            <a:normAutofit/>
          </a:bodyPr>
          <a:lstStyle/>
          <a:p>
            <a:r>
              <a:rPr lang="en-US" dirty="0" smtClean="0"/>
              <a:t>Good Outcome: Natural Implementation</a:t>
            </a:r>
            <a:endParaRPr lang="en-US" dirty="0"/>
          </a:p>
        </p:txBody>
      </p:sp>
    </p:spTree>
    <p:extLst>
      <p:ext uri="{BB962C8B-B14F-4D97-AF65-F5344CB8AC3E}">
        <p14:creationId xmlns:p14="http://schemas.microsoft.com/office/powerpoint/2010/main" val="1610616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Interface Implementers can create Complete Implementations</a:t>
            </a:r>
          </a:p>
          <a:p>
            <a:r>
              <a:rPr lang="en-GB" dirty="0" smtClean="0"/>
              <a:t>Never see </a:t>
            </a:r>
            <a:r>
              <a:rPr lang="en-GB" dirty="0" err="1" smtClean="0"/>
              <a:t>NotImplementedException</a:t>
            </a:r>
            <a:endParaRPr lang="en-GB" dirty="0" smtClean="0"/>
          </a:p>
          <a:p>
            <a:pPr marL="0" indent="0">
              <a:buNone/>
            </a:pPr>
            <a:endParaRPr lang="en-GB" dirty="0"/>
          </a:p>
        </p:txBody>
      </p:sp>
      <p:sp>
        <p:nvSpPr>
          <p:cNvPr id="2" name="Title 1"/>
          <p:cNvSpPr>
            <a:spLocks noGrp="1"/>
          </p:cNvSpPr>
          <p:nvPr>
            <p:ph type="title"/>
          </p:nvPr>
        </p:nvSpPr>
        <p:spPr/>
        <p:txBody>
          <a:bodyPr>
            <a:normAutofit/>
          </a:bodyPr>
          <a:lstStyle/>
          <a:p>
            <a:r>
              <a:rPr lang="en-US" dirty="0" smtClean="0"/>
              <a:t>Good Outcome: Complete Implementation</a:t>
            </a:r>
            <a:endParaRPr lang="en-US" dirty="0"/>
          </a:p>
        </p:txBody>
      </p:sp>
    </p:spTree>
    <p:extLst>
      <p:ext uri="{BB962C8B-B14F-4D97-AF65-F5344CB8AC3E}">
        <p14:creationId xmlns:p14="http://schemas.microsoft.com/office/powerpoint/2010/main" val="25975302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Course Topics</a:t>
            </a:r>
            <a:endParaRPr lang="en-US" dirty="0"/>
          </a:p>
        </p:txBody>
      </p:sp>
      <p:grpSp>
        <p:nvGrpSpPr>
          <p:cNvPr id="8" name="Group 7"/>
          <p:cNvGrpSpPr/>
          <p:nvPr/>
        </p:nvGrpSpPr>
        <p:grpSpPr>
          <a:xfrm>
            <a:off x="10058403" y="6159141"/>
            <a:ext cx="1989103" cy="572303"/>
            <a:chOff x="209826" y="188373"/>
            <a:chExt cx="2281581" cy="656454"/>
          </a:xfrm>
        </p:grpSpPr>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9826" y="188373"/>
              <a:ext cx="656454" cy="656454"/>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2830" y="348577"/>
              <a:ext cx="1578577" cy="386507"/>
            </a:xfrm>
            <a:prstGeom prst="rect">
              <a:avLst/>
            </a:prstGeom>
          </p:spPr>
        </p:pic>
      </p:grpSp>
      <p:graphicFrame>
        <p:nvGraphicFramePr>
          <p:cNvPr id="4" name="Content Placeholder 3"/>
          <p:cNvGraphicFramePr>
            <a:graphicFrameLocks noGrp="1"/>
          </p:cNvGraphicFramePr>
          <p:nvPr>
            <p:ph sz="quarter" idx="10"/>
            <p:extLst>
              <p:ext uri="{D42A27DB-BD31-4B8C-83A1-F6EECF244321}">
                <p14:modId xmlns:p14="http://schemas.microsoft.com/office/powerpoint/2010/main" val="2630418218"/>
              </p:ext>
            </p:extLst>
          </p:nvPr>
        </p:nvGraphicFramePr>
        <p:xfrm>
          <a:off x="220387" y="1271860"/>
          <a:ext cx="11812588" cy="5440370"/>
        </p:xfrm>
        <a:graphic>
          <a:graphicData uri="http://schemas.openxmlformats.org/drawingml/2006/table">
            <a:tbl>
              <a:tblPr firstRow="1" bandRow="1">
                <a:tableStyleId>{5C22544A-7EE6-4342-B048-85BDC9FD1C3A}</a:tableStyleId>
              </a:tblPr>
              <a:tblGrid>
                <a:gridCol w="5906294">
                  <a:extLst>
                    <a:ext uri="{9D8B030D-6E8A-4147-A177-3AD203B41FA5}">
                      <a16:colId xmlns:a16="http://schemas.microsoft.com/office/drawing/2014/main" xmlns="" val="20000"/>
                    </a:ext>
                  </a:extLst>
                </a:gridCol>
                <a:gridCol w="5906294">
                  <a:extLst>
                    <a:ext uri="{9D8B030D-6E8A-4147-A177-3AD203B41FA5}">
                      <a16:colId xmlns:a16="http://schemas.microsoft.com/office/drawing/2014/main" xmlns="" val="20001"/>
                    </a:ext>
                  </a:extLst>
                </a:gridCol>
              </a:tblGrid>
              <a:tr h="1088074">
                <a:tc gridSpan="2">
                  <a:txBody>
                    <a:bodyPr/>
                    <a:lstStyle/>
                    <a:p>
                      <a:r>
                        <a:rPr lang="en-US" sz="3600" dirty="0" smtClean="0">
                          <a:latin typeface="Segoe UI Light" panose="020B0502040204020203" pitchFamily="34" charset="0"/>
                          <a:cs typeface="Segoe UI Light" panose="020B0502040204020203" pitchFamily="34" charset="0"/>
                        </a:rPr>
                        <a:t>Object</a:t>
                      </a:r>
                      <a:r>
                        <a:rPr lang="en-US" sz="3600" baseline="0" dirty="0" smtClean="0">
                          <a:latin typeface="Segoe UI Light" panose="020B0502040204020203" pitchFamily="34" charset="0"/>
                          <a:cs typeface="Segoe UI Light" panose="020B0502040204020203" pitchFamily="34" charset="0"/>
                        </a:rPr>
                        <a:t> Oriented Practices</a:t>
                      </a:r>
                      <a:endParaRPr lang="en-US" sz="3600" dirty="0">
                        <a:latin typeface="Segoe UI Light" panose="020B0502040204020203" pitchFamily="34" charset="0"/>
                        <a:cs typeface="Segoe UI Light" panose="020B0502040204020203" pitchFamily="34" charset="0"/>
                      </a:endParaRPr>
                    </a:p>
                  </a:txBody>
                  <a:tcPr anchor="ctr"/>
                </a:tc>
                <a:tc hMerge="1">
                  <a:txBody>
                    <a:bodyPr/>
                    <a:lstStyle/>
                    <a:p>
                      <a:endParaRPr lang="en-US" dirty="0"/>
                    </a:p>
                  </a:txBody>
                  <a:tcPr/>
                </a:tc>
                <a:extLst>
                  <a:ext uri="{0D108BD9-81ED-4DB2-BD59-A6C34878D82A}">
                    <a16:rowId xmlns:a16="http://schemas.microsoft.com/office/drawing/2014/main" xmlns="" val="10000"/>
                  </a:ext>
                </a:extLst>
              </a:tr>
              <a:tr h="1088074">
                <a:tc>
                  <a:txBody>
                    <a:bodyPr/>
                    <a:lstStyle/>
                    <a:p>
                      <a:r>
                        <a:rPr lang="en-US" sz="2400" dirty="0" smtClean="0">
                          <a:latin typeface="Segoe UI Light" panose="020B0502040204020203" pitchFamily="34" charset="0"/>
                          <a:cs typeface="Segoe UI Light" panose="020B0502040204020203" pitchFamily="34" charset="0"/>
                        </a:rPr>
                        <a:t>01 |  Encapsulation</a:t>
                      </a:r>
                      <a:endParaRPr lang="en-US" sz="2400" dirty="0">
                        <a:latin typeface="Segoe UI Light" panose="020B0502040204020203" pitchFamily="34" charset="0"/>
                        <a:cs typeface="Segoe UI Light" panose="020B0502040204020203" pitchFamily="34" charset="0"/>
                      </a:endParaRPr>
                    </a:p>
                  </a:txBody>
                  <a:tcPr anchor="ctr"/>
                </a:tc>
                <a:tc>
                  <a:txBody>
                    <a:bodyPr/>
                    <a:lstStyle/>
                    <a:p>
                      <a:r>
                        <a:rPr lang="en-US" sz="2400" dirty="0" smtClean="0">
                          <a:latin typeface="Segoe UI Light" panose="020B0502040204020203" pitchFamily="34" charset="0"/>
                          <a:cs typeface="Segoe UI Light" panose="020B0502040204020203" pitchFamily="34" charset="0"/>
                        </a:rPr>
                        <a:t>05 |  Generics</a:t>
                      </a:r>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xmlns="" val="10001"/>
                  </a:ext>
                </a:extLst>
              </a:tr>
              <a:tr h="1088074">
                <a:tc>
                  <a:txBody>
                    <a:bodyPr/>
                    <a:lstStyle/>
                    <a:p>
                      <a:r>
                        <a:rPr lang="en-US" sz="2400" dirty="0" smtClean="0">
                          <a:latin typeface="Segoe UI Light" panose="020B0502040204020203" pitchFamily="34" charset="0"/>
                          <a:cs typeface="Segoe UI Light" panose="020B0502040204020203" pitchFamily="34" charset="0"/>
                        </a:rPr>
                        <a:t>02 | Inheritance</a:t>
                      </a:r>
                      <a:endParaRPr lang="en-US" sz="2400" dirty="0">
                        <a:latin typeface="Segoe UI Light" panose="020B0502040204020203" pitchFamily="34" charset="0"/>
                        <a:cs typeface="Segoe UI Light" panose="020B0502040204020203" pitchFamily="34" charset="0"/>
                      </a:endParaRPr>
                    </a:p>
                  </a:txBody>
                  <a:tcPr anchor="ctr"/>
                </a:tc>
                <a:tc>
                  <a:txBody>
                    <a:bodyPr/>
                    <a:lstStyle/>
                    <a:p>
                      <a:r>
                        <a:rPr lang="en-US" sz="2400" dirty="0" smtClean="0">
                          <a:latin typeface="Segoe UI Light" panose="020B0502040204020203" pitchFamily="34" charset="0"/>
                          <a:cs typeface="Segoe UI Light" panose="020B0502040204020203" pitchFamily="34" charset="0"/>
                        </a:rPr>
                        <a:t>06 | Delegates Events and Lambdas</a:t>
                      </a:r>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xmlns="" val="10002"/>
                  </a:ext>
                </a:extLst>
              </a:tr>
              <a:tr h="1088074">
                <a:tc>
                  <a:txBody>
                    <a:bodyPr/>
                    <a:lstStyle/>
                    <a:p>
                      <a:pPr marL="0" marR="0" indent="0" algn="l" defTabSz="914088" rtl="0" eaLnBrk="1" fontAlgn="auto" latinLnBrk="0" hangingPunct="1">
                        <a:lnSpc>
                          <a:spcPct val="100000"/>
                        </a:lnSpc>
                        <a:spcBef>
                          <a:spcPts val="0"/>
                        </a:spcBef>
                        <a:spcAft>
                          <a:spcPts val="0"/>
                        </a:spcAft>
                        <a:buClrTx/>
                        <a:buSzTx/>
                        <a:buFontTx/>
                        <a:buNone/>
                        <a:tabLst/>
                        <a:defRPr/>
                      </a:pPr>
                      <a:r>
                        <a:rPr lang="en-US" sz="2400" dirty="0" smtClean="0">
                          <a:latin typeface="Segoe UI Light" panose="020B0502040204020203" pitchFamily="34" charset="0"/>
                          <a:cs typeface="Segoe UI Light" panose="020B0502040204020203" pitchFamily="34" charset="0"/>
                        </a:rPr>
                        <a:t>03</a:t>
                      </a:r>
                      <a:r>
                        <a:rPr lang="en-US" sz="2400" baseline="0" dirty="0" smtClean="0">
                          <a:latin typeface="Segoe UI Light" panose="020B0502040204020203" pitchFamily="34" charset="0"/>
                          <a:cs typeface="Segoe UI Light" panose="020B0502040204020203" pitchFamily="34" charset="0"/>
                        </a:rPr>
                        <a:t> | Interfaces</a:t>
                      </a:r>
                      <a:endParaRPr lang="en-US" sz="2400" dirty="0" smtClean="0">
                        <a:latin typeface="Segoe UI Light" panose="020B0502040204020203" pitchFamily="34" charset="0"/>
                        <a:cs typeface="Segoe UI Light" panose="020B0502040204020203" pitchFamily="34" charset="0"/>
                      </a:endParaRPr>
                    </a:p>
                  </a:txBody>
                  <a:tcPr anchor="ctr"/>
                </a:tc>
                <a:tc>
                  <a:txBody>
                    <a:bodyPr/>
                    <a:lstStyle/>
                    <a:p>
                      <a:r>
                        <a:rPr lang="en-US" sz="2400" dirty="0" smtClean="0">
                          <a:latin typeface="Segoe UI Light" panose="020B0502040204020203" pitchFamily="34" charset="0"/>
                          <a:cs typeface="Segoe UI Light" panose="020B0502040204020203" pitchFamily="34" charset="0"/>
                        </a:rPr>
                        <a:t>07 | Functional</a:t>
                      </a:r>
                      <a:r>
                        <a:rPr lang="en-US" sz="2400" baseline="0" dirty="0" smtClean="0">
                          <a:latin typeface="Segoe UI Light" panose="020B0502040204020203" pitchFamily="34" charset="0"/>
                          <a:cs typeface="Segoe UI Light" panose="020B0502040204020203" pitchFamily="34" charset="0"/>
                        </a:rPr>
                        <a:t> Programming</a:t>
                      </a:r>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xmlns="" val="10003"/>
                  </a:ext>
                </a:extLst>
              </a:tr>
              <a:tr h="1088074">
                <a:tc>
                  <a:txBody>
                    <a:bodyPr/>
                    <a:lstStyle/>
                    <a:p>
                      <a:pPr marL="0" marR="0" indent="0" algn="l" defTabSz="914088" rtl="0" eaLnBrk="1" fontAlgn="auto" latinLnBrk="0" hangingPunct="1">
                        <a:lnSpc>
                          <a:spcPct val="100000"/>
                        </a:lnSpc>
                        <a:spcBef>
                          <a:spcPts val="0"/>
                        </a:spcBef>
                        <a:spcAft>
                          <a:spcPts val="0"/>
                        </a:spcAft>
                        <a:buClrTx/>
                        <a:buSzTx/>
                        <a:buFontTx/>
                        <a:buNone/>
                        <a:tabLst/>
                        <a:defRPr/>
                      </a:pPr>
                      <a:r>
                        <a:rPr lang="en-US" sz="2400" dirty="0" smtClean="0">
                          <a:latin typeface="Segoe UI Light" panose="020B0502040204020203" pitchFamily="34" charset="0"/>
                          <a:cs typeface="Segoe UI Light" panose="020B0502040204020203" pitchFamily="34" charset="0"/>
                        </a:rPr>
                        <a:t>04 | Abstract Classes</a:t>
                      </a:r>
                    </a:p>
                  </a:txBody>
                  <a:tcPr anchor="ctr"/>
                </a:tc>
                <a:tc>
                  <a:txBody>
                    <a:bodyPr/>
                    <a:lstStyle/>
                    <a:p>
                      <a:r>
                        <a:rPr lang="en-US" sz="2400" dirty="0" smtClean="0">
                          <a:latin typeface="Segoe UI Light" panose="020B0502040204020203" pitchFamily="34" charset="0"/>
                          <a:cs typeface="Segoe UI Light" panose="020B0502040204020203" pitchFamily="34" charset="0"/>
                        </a:rPr>
                        <a:t>08 |</a:t>
                      </a:r>
                      <a:r>
                        <a:rPr lang="en-US" sz="2400" baseline="0" dirty="0" smtClean="0">
                          <a:latin typeface="Segoe UI Light" panose="020B0502040204020203" pitchFamily="34" charset="0"/>
                          <a:cs typeface="Segoe UI Light" panose="020B0502040204020203" pitchFamily="34" charset="0"/>
                        </a:rPr>
                        <a:t> Review Exercises</a:t>
                      </a:r>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41785647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This is often caused by:</a:t>
            </a:r>
          </a:p>
          <a:p>
            <a:pPr lvl="1"/>
            <a:r>
              <a:rPr lang="en-GB" dirty="0" smtClean="0"/>
              <a:t>Contracts with too many requirements</a:t>
            </a:r>
          </a:p>
          <a:p>
            <a:pPr lvl="1"/>
            <a:r>
              <a:rPr lang="en-GB" dirty="0" smtClean="0"/>
              <a:t>Convenience Methods in Interfaces</a:t>
            </a:r>
          </a:p>
          <a:p>
            <a:r>
              <a:rPr lang="en-GB" dirty="0" smtClean="0"/>
              <a:t>“All in one” interface</a:t>
            </a:r>
          </a:p>
          <a:p>
            <a:endParaRPr lang="en-GB" dirty="0" smtClean="0"/>
          </a:p>
          <a:p>
            <a:endParaRPr lang="en-GB" dirty="0" smtClean="0"/>
          </a:p>
          <a:p>
            <a:endParaRPr lang="en-GB" dirty="0"/>
          </a:p>
        </p:txBody>
      </p:sp>
      <p:sp>
        <p:nvSpPr>
          <p:cNvPr id="2" name="Title 1"/>
          <p:cNvSpPr>
            <a:spLocks noGrp="1"/>
          </p:cNvSpPr>
          <p:nvPr>
            <p:ph type="title"/>
          </p:nvPr>
        </p:nvSpPr>
        <p:spPr/>
        <p:txBody>
          <a:bodyPr/>
          <a:lstStyle/>
          <a:p>
            <a:r>
              <a:rPr lang="en-US" dirty="0" smtClean="0"/>
              <a:t>Risk:  Copied implementation</a:t>
            </a:r>
            <a:endParaRPr lang="en-US" dirty="0"/>
          </a:p>
        </p:txBody>
      </p:sp>
    </p:spTree>
    <p:extLst>
      <p:ext uri="{BB962C8B-B14F-4D97-AF65-F5344CB8AC3E}">
        <p14:creationId xmlns:p14="http://schemas.microsoft.com/office/powerpoint/2010/main" val="39177258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98363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marL="914400" indent="-914400"/>
            <a:r>
              <a:rPr lang="en-US" dirty="0" smtClean="0"/>
              <a:t>Interfaces</a:t>
            </a:r>
            <a:endParaRPr lang="en-US" dirty="0"/>
          </a:p>
        </p:txBody>
      </p:sp>
      <p:sp>
        <p:nvSpPr>
          <p:cNvPr id="4" name="Subtitle 3"/>
          <p:cNvSpPr>
            <a:spLocks noGrp="1"/>
          </p:cNvSpPr>
          <p:nvPr>
            <p:ph type="subTitle" idx="1"/>
          </p:nvPr>
        </p:nvSpPr>
        <p:spPr/>
        <p:txBody>
          <a:bodyPr/>
          <a:lstStyle/>
          <a:p>
            <a:r>
              <a:rPr lang="en-US" dirty="0" smtClean="0"/>
              <a:t>Bill Wagner | Software Consultant</a:t>
            </a:r>
            <a:endParaRPr lang="en-US" dirty="0"/>
          </a:p>
          <a:p>
            <a:r>
              <a:rPr lang="en-US" dirty="0"/>
              <a:t>James Sturtevant | Senior Technical Evangelist</a:t>
            </a:r>
          </a:p>
        </p:txBody>
      </p:sp>
    </p:spTree>
    <p:extLst>
      <p:ext uri="{BB962C8B-B14F-4D97-AF65-F5344CB8AC3E}">
        <p14:creationId xmlns:p14="http://schemas.microsoft.com/office/powerpoint/2010/main" val="8976925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Module Topics</a:t>
            </a:r>
            <a:endParaRPr lang="en-US" dirty="0"/>
          </a:p>
        </p:txBody>
      </p:sp>
      <p:grpSp>
        <p:nvGrpSpPr>
          <p:cNvPr id="8" name="Group 7"/>
          <p:cNvGrpSpPr/>
          <p:nvPr/>
        </p:nvGrpSpPr>
        <p:grpSpPr>
          <a:xfrm>
            <a:off x="10058403" y="6159141"/>
            <a:ext cx="1989103" cy="572303"/>
            <a:chOff x="209826" y="188373"/>
            <a:chExt cx="2281581" cy="656454"/>
          </a:xfrm>
        </p:grpSpPr>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9826" y="188373"/>
              <a:ext cx="656454" cy="656454"/>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2830" y="348577"/>
              <a:ext cx="1578577" cy="386507"/>
            </a:xfrm>
            <a:prstGeom prst="rect">
              <a:avLst/>
            </a:prstGeom>
          </p:spPr>
        </p:pic>
      </p:grpSp>
      <p:graphicFrame>
        <p:nvGraphicFramePr>
          <p:cNvPr id="4" name="Content Placeholder 3"/>
          <p:cNvGraphicFramePr>
            <a:graphicFrameLocks noGrp="1"/>
          </p:cNvGraphicFramePr>
          <p:nvPr>
            <p:ph sz="quarter" idx="10"/>
            <p:extLst>
              <p:ext uri="{D42A27DB-BD31-4B8C-83A1-F6EECF244321}">
                <p14:modId xmlns:p14="http://schemas.microsoft.com/office/powerpoint/2010/main" val="936976374"/>
              </p:ext>
            </p:extLst>
          </p:nvPr>
        </p:nvGraphicFramePr>
        <p:xfrm>
          <a:off x="220387" y="1271860"/>
          <a:ext cx="11812588" cy="5440370"/>
        </p:xfrm>
        <a:graphic>
          <a:graphicData uri="http://schemas.openxmlformats.org/drawingml/2006/table">
            <a:tbl>
              <a:tblPr firstRow="1" bandRow="1">
                <a:tableStyleId>{5C22544A-7EE6-4342-B048-85BDC9FD1C3A}</a:tableStyleId>
              </a:tblPr>
              <a:tblGrid>
                <a:gridCol w="5906294">
                  <a:extLst>
                    <a:ext uri="{9D8B030D-6E8A-4147-A177-3AD203B41FA5}">
                      <a16:colId xmlns:a16="http://schemas.microsoft.com/office/drawing/2014/main" xmlns="" val="20000"/>
                    </a:ext>
                  </a:extLst>
                </a:gridCol>
                <a:gridCol w="5906294">
                  <a:extLst>
                    <a:ext uri="{9D8B030D-6E8A-4147-A177-3AD203B41FA5}">
                      <a16:colId xmlns:a16="http://schemas.microsoft.com/office/drawing/2014/main" xmlns="" val="20001"/>
                    </a:ext>
                  </a:extLst>
                </a:gridCol>
              </a:tblGrid>
              <a:tr h="1088074">
                <a:tc gridSpan="2">
                  <a:txBody>
                    <a:bodyPr/>
                    <a:lstStyle/>
                    <a:p>
                      <a:r>
                        <a:rPr lang="en-US" sz="3600" dirty="0" smtClean="0">
                          <a:latin typeface="Segoe UI Light" panose="020B0502040204020203" pitchFamily="34" charset="0"/>
                          <a:cs typeface="Segoe UI Light" panose="020B0502040204020203" pitchFamily="34" charset="0"/>
                        </a:rPr>
                        <a:t>Interfaces</a:t>
                      </a:r>
                      <a:endParaRPr lang="en-US" sz="3600" dirty="0">
                        <a:latin typeface="Segoe UI Light" panose="020B0502040204020203" pitchFamily="34" charset="0"/>
                        <a:cs typeface="Segoe UI Light" panose="020B0502040204020203" pitchFamily="34" charset="0"/>
                      </a:endParaRPr>
                    </a:p>
                  </a:txBody>
                  <a:tcPr anchor="ctr"/>
                </a:tc>
                <a:tc hMerge="1">
                  <a:txBody>
                    <a:bodyPr/>
                    <a:lstStyle/>
                    <a:p>
                      <a:endParaRPr lang="en-US" dirty="0"/>
                    </a:p>
                  </a:txBody>
                  <a:tcPr/>
                </a:tc>
                <a:extLst>
                  <a:ext uri="{0D108BD9-81ED-4DB2-BD59-A6C34878D82A}">
                    <a16:rowId xmlns:a16="http://schemas.microsoft.com/office/drawing/2014/main" xmlns="" val="10000"/>
                  </a:ext>
                </a:extLst>
              </a:tr>
              <a:tr h="1088074">
                <a:tc>
                  <a:txBody>
                    <a:bodyPr/>
                    <a:lstStyle/>
                    <a:p>
                      <a:r>
                        <a:rPr lang="en-US" sz="2400" dirty="0" smtClean="0">
                          <a:latin typeface="Segoe UI Light" panose="020B0502040204020203" pitchFamily="34" charset="0"/>
                          <a:cs typeface="Segoe UI Light" panose="020B0502040204020203" pitchFamily="34" charset="0"/>
                        </a:rPr>
                        <a:t>01 |  </a:t>
                      </a:r>
                      <a:r>
                        <a:rPr lang="en-US" sz="2400" dirty="0" smtClean="0">
                          <a:latin typeface="Segoe UI Light" panose="020B0502040204020203" pitchFamily="34" charset="0"/>
                          <a:cs typeface="Segoe UI Light" panose="020B0502040204020203" pitchFamily="34" charset="0"/>
                        </a:rPr>
                        <a:t>Interfaces</a:t>
                      </a:r>
                      <a:r>
                        <a:rPr lang="en-US" sz="2400" baseline="0" dirty="0" smtClean="0">
                          <a:latin typeface="Segoe UI Light" panose="020B0502040204020203" pitchFamily="34" charset="0"/>
                          <a:cs typeface="Segoe UI Light" panose="020B0502040204020203" pitchFamily="34" charset="0"/>
                        </a:rPr>
                        <a:t> Defined</a:t>
                      </a:r>
                      <a:endParaRPr lang="en-US" sz="2400" dirty="0">
                        <a:latin typeface="Segoe UI Light" panose="020B0502040204020203" pitchFamily="34" charset="0"/>
                        <a:cs typeface="Segoe UI Light" panose="020B0502040204020203" pitchFamily="34" charset="0"/>
                      </a:endParaRPr>
                    </a:p>
                  </a:txBody>
                  <a:tcPr anchor="ctr"/>
                </a:tc>
                <a:tc>
                  <a:txBody>
                    <a:bodyPr/>
                    <a:lstStyle/>
                    <a:p>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xmlns="" val="10001"/>
                  </a:ext>
                </a:extLst>
              </a:tr>
              <a:tr h="1088074">
                <a:tc>
                  <a:txBody>
                    <a:bodyPr/>
                    <a:lstStyle/>
                    <a:p>
                      <a:r>
                        <a:rPr lang="en-US" sz="2400" dirty="0" smtClean="0">
                          <a:latin typeface="Segoe UI Light" panose="020B0502040204020203" pitchFamily="34" charset="0"/>
                          <a:cs typeface="Segoe UI Light" panose="020B0502040204020203" pitchFamily="34" charset="0"/>
                        </a:rPr>
                        <a:t>02 | </a:t>
                      </a:r>
                      <a:r>
                        <a:rPr lang="en-US" sz="2400" dirty="0" smtClean="0">
                          <a:latin typeface="Segoe UI Light" panose="020B0502040204020203" pitchFamily="34" charset="0"/>
                          <a:cs typeface="Segoe UI Light" panose="020B0502040204020203" pitchFamily="34" charset="0"/>
                        </a:rPr>
                        <a:t>Guideline:</a:t>
                      </a:r>
                      <a:r>
                        <a:rPr lang="en-US" sz="2400" baseline="0" dirty="0" smtClean="0">
                          <a:latin typeface="Segoe UI Light" panose="020B0502040204020203" pitchFamily="34" charset="0"/>
                          <a:cs typeface="Segoe UI Light" panose="020B0502040204020203" pitchFamily="34" charset="0"/>
                        </a:rPr>
                        <a:t> Interfaces represent Contracts</a:t>
                      </a:r>
                      <a:endParaRPr lang="en-US" sz="2400" dirty="0">
                        <a:latin typeface="Segoe UI Light" panose="020B0502040204020203" pitchFamily="34" charset="0"/>
                        <a:cs typeface="Segoe UI Light" panose="020B0502040204020203" pitchFamily="34" charset="0"/>
                      </a:endParaRPr>
                    </a:p>
                  </a:txBody>
                  <a:tcPr anchor="ctr"/>
                </a:tc>
                <a:tc>
                  <a:txBody>
                    <a:bodyPr/>
                    <a:lstStyle/>
                    <a:p>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xmlns="" val="10002"/>
                  </a:ext>
                </a:extLst>
              </a:tr>
              <a:tr h="1088074">
                <a:tc>
                  <a:txBody>
                    <a:bodyPr/>
                    <a:lstStyle/>
                    <a:p>
                      <a:pPr marL="0" marR="0" indent="0" algn="l" defTabSz="914088" rtl="0" eaLnBrk="1" fontAlgn="auto" latinLnBrk="0" hangingPunct="1">
                        <a:lnSpc>
                          <a:spcPct val="100000"/>
                        </a:lnSpc>
                        <a:spcBef>
                          <a:spcPts val="0"/>
                        </a:spcBef>
                        <a:spcAft>
                          <a:spcPts val="0"/>
                        </a:spcAft>
                        <a:buClrTx/>
                        <a:buSzTx/>
                        <a:buFontTx/>
                        <a:buNone/>
                        <a:tabLst/>
                        <a:defRPr/>
                      </a:pPr>
                      <a:r>
                        <a:rPr lang="en-US" sz="2400" dirty="0" smtClean="0">
                          <a:latin typeface="Segoe UI Light" panose="020B0502040204020203" pitchFamily="34" charset="0"/>
                          <a:cs typeface="Segoe UI Light" panose="020B0502040204020203" pitchFamily="34" charset="0"/>
                        </a:rPr>
                        <a:t>03</a:t>
                      </a:r>
                      <a:r>
                        <a:rPr lang="en-US" sz="2400" baseline="0" dirty="0" smtClean="0">
                          <a:latin typeface="Segoe UI Light" panose="020B0502040204020203" pitchFamily="34" charset="0"/>
                          <a:cs typeface="Segoe UI Light" panose="020B0502040204020203" pitchFamily="34" charset="0"/>
                        </a:rPr>
                        <a:t> | </a:t>
                      </a:r>
                      <a:r>
                        <a:rPr lang="en-US" sz="2400" baseline="0" dirty="0" smtClean="0">
                          <a:latin typeface="Segoe UI Light" panose="020B0502040204020203" pitchFamily="34" charset="0"/>
                          <a:cs typeface="Segoe UI Light" panose="020B0502040204020203" pitchFamily="34" charset="0"/>
                        </a:rPr>
                        <a:t>Interfaces Practices</a:t>
                      </a:r>
                      <a:endParaRPr lang="en-US" sz="2400" dirty="0" smtClean="0">
                        <a:latin typeface="Segoe UI Light" panose="020B0502040204020203" pitchFamily="34" charset="0"/>
                        <a:cs typeface="Segoe UI Light" panose="020B0502040204020203" pitchFamily="34" charset="0"/>
                      </a:endParaRPr>
                    </a:p>
                  </a:txBody>
                  <a:tcPr anchor="ctr"/>
                </a:tc>
                <a:tc>
                  <a:txBody>
                    <a:bodyPr/>
                    <a:lstStyle/>
                    <a:p>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xmlns="" val="10003"/>
                  </a:ext>
                </a:extLst>
              </a:tr>
              <a:tr h="1088074">
                <a:tc>
                  <a:txBody>
                    <a:bodyPr/>
                    <a:lstStyle/>
                    <a:p>
                      <a:pPr marL="0" marR="0" indent="0" algn="l" defTabSz="914088" rtl="0" eaLnBrk="1" fontAlgn="auto" latinLnBrk="0" hangingPunct="1">
                        <a:lnSpc>
                          <a:spcPct val="100000"/>
                        </a:lnSpc>
                        <a:spcBef>
                          <a:spcPts val="0"/>
                        </a:spcBef>
                        <a:spcAft>
                          <a:spcPts val="0"/>
                        </a:spcAft>
                        <a:buClrTx/>
                        <a:buSzTx/>
                        <a:buFontTx/>
                        <a:buNone/>
                        <a:tabLst/>
                        <a:defRPr/>
                      </a:pPr>
                      <a:r>
                        <a:rPr lang="en-US" sz="2400" dirty="0" smtClean="0">
                          <a:latin typeface="Segoe UI Light" panose="020B0502040204020203" pitchFamily="34" charset="0"/>
                          <a:cs typeface="Segoe UI Light" panose="020B0502040204020203" pitchFamily="34" charset="0"/>
                        </a:rPr>
                        <a:t>04 </a:t>
                      </a:r>
                      <a:r>
                        <a:rPr lang="en-US" sz="2400" dirty="0" smtClean="0">
                          <a:latin typeface="Segoe UI Light" panose="020B0502040204020203" pitchFamily="34" charset="0"/>
                          <a:cs typeface="Segoe UI Light" panose="020B0502040204020203" pitchFamily="34" charset="0"/>
                        </a:rPr>
                        <a:t>| Interfaces</a:t>
                      </a:r>
                      <a:r>
                        <a:rPr lang="en-US" sz="2400" baseline="0" dirty="0" smtClean="0">
                          <a:latin typeface="Segoe UI Light" panose="020B0502040204020203" pitchFamily="34" charset="0"/>
                          <a:cs typeface="Segoe UI Light" panose="020B0502040204020203" pitchFamily="34" charset="0"/>
                        </a:rPr>
                        <a:t> Results and Risks</a:t>
                      </a:r>
                      <a:endParaRPr lang="en-US" sz="2400" dirty="0" smtClean="0">
                        <a:latin typeface="Segoe UI Light" panose="020B0502040204020203" pitchFamily="34" charset="0"/>
                        <a:cs typeface="Segoe UI Light" panose="020B0502040204020203" pitchFamily="34" charset="0"/>
                      </a:endParaRPr>
                    </a:p>
                  </a:txBody>
                  <a:tcPr anchor="ctr"/>
                </a:tc>
                <a:tc>
                  <a:txBody>
                    <a:bodyPr/>
                    <a:lstStyle/>
                    <a:p>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0312118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marL="914400" indent="-914400"/>
            <a:r>
              <a:rPr lang="en-US" dirty="0" smtClean="0"/>
              <a:t>Defining Interfaces</a:t>
            </a:r>
            <a:endParaRPr lang="en-US" dirty="0"/>
          </a:p>
        </p:txBody>
      </p:sp>
      <p:sp>
        <p:nvSpPr>
          <p:cNvPr id="4" name="Subtitle 3"/>
          <p:cNvSpPr>
            <a:spLocks noGrp="1"/>
          </p:cNvSpPr>
          <p:nvPr>
            <p:ph type="subTitle" idx="1"/>
          </p:nvPr>
        </p:nvSpPr>
        <p:spPr/>
        <p:txBody>
          <a:bodyPr/>
          <a:lstStyle/>
          <a:p>
            <a:r>
              <a:rPr lang="en-US" dirty="0" smtClean="0"/>
              <a:t>Bill Wagner | Software Consultant</a:t>
            </a:r>
            <a:endParaRPr lang="en-US" dirty="0"/>
          </a:p>
          <a:p>
            <a:r>
              <a:rPr lang="en-US" dirty="0"/>
              <a:t>James Sturtevant | Senior Technical Evangelist</a:t>
            </a:r>
          </a:p>
        </p:txBody>
      </p:sp>
    </p:spTree>
    <p:extLst>
      <p:ext uri="{BB962C8B-B14F-4D97-AF65-F5344CB8AC3E}">
        <p14:creationId xmlns:p14="http://schemas.microsoft.com/office/powerpoint/2010/main" val="16785843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chor="ctr">
            <a:normAutofit/>
          </a:bodyPr>
          <a:lstStyle/>
          <a:p>
            <a:pPr marL="0" indent="0" algn="ctr">
              <a:buNone/>
            </a:pPr>
            <a:r>
              <a:rPr lang="en-GB" dirty="0" smtClean="0"/>
              <a:t>An Interface defines a contract that can be implemented by many unrelated classes.</a:t>
            </a:r>
            <a:endParaRPr lang="en-GB" dirty="0"/>
          </a:p>
        </p:txBody>
      </p:sp>
      <p:sp>
        <p:nvSpPr>
          <p:cNvPr id="2" name="Title 1"/>
          <p:cNvSpPr>
            <a:spLocks noGrp="1"/>
          </p:cNvSpPr>
          <p:nvPr>
            <p:ph type="title"/>
          </p:nvPr>
        </p:nvSpPr>
        <p:spPr/>
        <p:txBody>
          <a:bodyPr/>
          <a:lstStyle/>
          <a:p>
            <a:r>
              <a:rPr lang="en-US" dirty="0" smtClean="0"/>
              <a:t>Defining Interfaces</a:t>
            </a:r>
            <a:endParaRPr lang="en-US" dirty="0"/>
          </a:p>
        </p:txBody>
      </p:sp>
    </p:spTree>
    <p:extLst>
      <p:ext uri="{BB962C8B-B14F-4D97-AF65-F5344CB8AC3E}">
        <p14:creationId xmlns:p14="http://schemas.microsoft.com/office/powerpoint/2010/main" val="3183499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Contract Definition</a:t>
            </a:r>
          </a:p>
          <a:p>
            <a:r>
              <a:rPr lang="en-GB" dirty="0" smtClean="0"/>
              <a:t>Polymorphism among unrelated types</a:t>
            </a:r>
          </a:p>
          <a:p>
            <a:r>
              <a:rPr lang="en-GB" dirty="0" smtClean="0"/>
              <a:t>Treat unrelated </a:t>
            </a:r>
            <a:r>
              <a:rPr lang="en-GB" smtClean="0"/>
              <a:t>types similarly</a:t>
            </a:r>
            <a:endParaRPr lang="en-GB" dirty="0" smtClean="0"/>
          </a:p>
          <a:p>
            <a:endParaRPr lang="en-GB" dirty="0" smtClean="0"/>
          </a:p>
          <a:p>
            <a:endParaRPr lang="en-GB" dirty="0"/>
          </a:p>
        </p:txBody>
      </p:sp>
      <p:sp>
        <p:nvSpPr>
          <p:cNvPr id="2" name="Title 1"/>
          <p:cNvSpPr>
            <a:spLocks noGrp="1"/>
          </p:cNvSpPr>
          <p:nvPr>
            <p:ph type="title"/>
          </p:nvPr>
        </p:nvSpPr>
        <p:spPr/>
        <p:txBody>
          <a:bodyPr/>
          <a:lstStyle/>
          <a:p>
            <a:r>
              <a:rPr lang="en-US" dirty="0" smtClean="0"/>
              <a:t>Advantages of Interfaces</a:t>
            </a:r>
            <a:endParaRPr lang="en-US" dirty="0"/>
          </a:p>
        </p:txBody>
      </p:sp>
    </p:spTree>
    <p:extLst>
      <p:ext uri="{BB962C8B-B14F-4D97-AF65-F5344CB8AC3E}">
        <p14:creationId xmlns:p14="http://schemas.microsoft.com/office/powerpoint/2010/main" val="5580964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Interfaces may be public, or internal</a:t>
            </a:r>
          </a:p>
          <a:p>
            <a:r>
              <a:rPr lang="en-GB" dirty="0" smtClean="0"/>
              <a:t>Interfaces may extend other interfaces</a:t>
            </a:r>
          </a:p>
          <a:p>
            <a:r>
              <a:rPr lang="en-GB" dirty="0" smtClean="0"/>
              <a:t>Classes can implement multiple interfaces</a:t>
            </a:r>
            <a:endParaRPr lang="en-GB" dirty="0"/>
          </a:p>
          <a:p>
            <a:pPr lvl="1"/>
            <a:r>
              <a:rPr lang="en-GB" dirty="0" smtClean="0"/>
              <a:t>Must implement all members</a:t>
            </a:r>
            <a:endParaRPr lang="en-GB" dirty="0"/>
          </a:p>
          <a:p>
            <a:pPr lvl="1"/>
            <a:r>
              <a:rPr lang="en-GB" dirty="0" smtClean="0"/>
              <a:t>Or be abstract (more later)</a:t>
            </a:r>
          </a:p>
          <a:p>
            <a:r>
              <a:rPr lang="en-GB" dirty="0" smtClean="0"/>
              <a:t>May implement interfaces implicitly or explicitly.</a:t>
            </a:r>
          </a:p>
        </p:txBody>
      </p:sp>
      <p:sp>
        <p:nvSpPr>
          <p:cNvPr id="2" name="Title 1"/>
          <p:cNvSpPr>
            <a:spLocks noGrp="1"/>
          </p:cNvSpPr>
          <p:nvPr>
            <p:ph type="title"/>
          </p:nvPr>
        </p:nvSpPr>
        <p:spPr/>
        <p:txBody>
          <a:bodyPr/>
          <a:lstStyle/>
          <a:p>
            <a:r>
              <a:rPr lang="en-US" dirty="0" smtClean="0"/>
              <a:t>Language Support for Interfaces</a:t>
            </a:r>
            <a:endParaRPr lang="en-US" dirty="0"/>
          </a:p>
        </p:txBody>
      </p:sp>
    </p:spTree>
    <p:extLst>
      <p:ext uri="{BB962C8B-B14F-4D97-AF65-F5344CB8AC3E}">
        <p14:creationId xmlns:p14="http://schemas.microsoft.com/office/powerpoint/2010/main" val="2105449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chor="ctr">
            <a:normAutofit/>
          </a:bodyPr>
          <a:lstStyle/>
          <a:p>
            <a:pPr marL="0" indent="0" algn="ctr">
              <a:buNone/>
            </a:pPr>
            <a:r>
              <a:rPr lang="en-US" dirty="0"/>
              <a:t>Let Φ(x) be a property provable about objects x of type T. Then Φ(y) should be true for objects y of type S where S is a subtype of T</a:t>
            </a:r>
            <a:r>
              <a:rPr lang="en-US" dirty="0" smtClean="0"/>
              <a:t>.</a:t>
            </a:r>
          </a:p>
          <a:p>
            <a:pPr marL="0" indent="0" algn="ctr">
              <a:buNone/>
            </a:pPr>
            <a:endParaRPr lang="en-US" dirty="0"/>
          </a:p>
          <a:p>
            <a:pPr marL="0" indent="0" algn="ctr">
              <a:buNone/>
            </a:pPr>
            <a:endParaRPr lang="en-US" dirty="0" smtClean="0"/>
          </a:p>
          <a:p>
            <a:pPr marL="0" indent="0" algn="ctr">
              <a:buNone/>
            </a:pPr>
            <a:r>
              <a:rPr lang="en-US" dirty="0" smtClean="0"/>
              <a:t>This applies to interfaces as well</a:t>
            </a:r>
            <a:endParaRPr lang="en-GB" dirty="0"/>
          </a:p>
        </p:txBody>
      </p:sp>
      <p:sp>
        <p:nvSpPr>
          <p:cNvPr id="2" name="Title 1"/>
          <p:cNvSpPr>
            <a:spLocks noGrp="1"/>
          </p:cNvSpPr>
          <p:nvPr>
            <p:ph type="title"/>
          </p:nvPr>
        </p:nvSpPr>
        <p:spPr/>
        <p:txBody>
          <a:bodyPr/>
          <a:lstStyle/>
          <a:p>
            <a:r>
              <a:rPr lang="en-US" dirty="0" err="1" smtClean="0"/>
              <a:t>Liskov</a:t>
            </a:r>
            <a:r>
              <a:rPr lang="en-US" dirty="0" smtClean="0"/>
              <a:t> Substitutability Principle</a:t>
            </a:r>
            <a:endParaRPr lang="en-US" dirty="0"/>
          </a:p>
        </p:txBody>
      </p:sp>
    </p:spTree>
    <p:extLst>
      <p:ext uri="{BB962C8B-B14F-4D97-AF65-F5344CB8AC3E}">
        <p14:creationId xmlns:p14="http://schemas.microsoft.com/office/powerpoint/2010/main" val="168592104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D9BF63586D9884E9335F37127EABBE8" ma:contentTypeVersion="1" ma:contentTypeDescription="Create a new document." ma:contentTypeScope="" ma:versionID="3b40c7f62b06f9f0cd473a069af3a91f">
  <xsd:schema xmlns:xsd="http://www.w3.org/2001/XMLSchema" xmlns:xs="http://www.w3.org/2001/XMLSchema" xmlns:p="http://schemas.microsoft.com/office/2006/metadata/properties" xmlns:ns3="e5a13ba8-98e3-4f23-a221-7ac9824aa662" targetNamespace="http://schemas.microsoft.com/office/2006/metadata/properties" ma:root="true" ma:fieldsID="4327d685be69599737fa0038b3ab671f" ns3:_="">
    <xsd:import namespace="e5a13ba8-98e3-4f23-a221-7ac9824aa662"/>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a13ba8-98e3-4f23-a221-7ac9824aa66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0CA13EC-1D3C-4D6F-8D1C-E8A452CFC79A}">
  <ds:schemaRefs>
    <ds:schemaRef ds:uri="http://schemas.microsoft.com/sharepoint/v3/contenttype/forms"/>
  </ds:schemaRefs>
</ds:datastoreItem>
</file>

<file path=customXml/itemProps2.xml><?xml version="1.0" encoding="utf-8"?>
<ds:datastoreItem xmlns:ds="http://schemas.openxmlformats.org/officeDocument/2006/customXml" ds:itemID="{DABDB566-B5C0-42A7-A33C-2648D176B9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5a13ba8-98e3-4f23-a221-7ac9824aa6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025FDD9-4C58-4084-9F89-0E6ADD6FFF55}">
  <ds:schemaRefs>
    <ds:schemaRef ds:uri="http://schemas.microsoft.com/office/2006/documentManagement/types"/>
    <ds:schemaRef ds:uri="http://schemas.openxmlformats.org/package/2006/metadata/core-properties"/>
    <ds:schemaRef ds:uri="http://purl.org/dc/dcmitype/"/>
    <ds:schemaRef ds:uri="http://purl.org/dc/elements/1.1/"/>
    <ds:schemaRef ds:uri="http://schemas.microsoft.com/office/infopath/2007/PartnerControls"/>
    <ds:schemaRef ds:uri="http://schemas.microsoft.com/office/2006/metadata/properties"/>
    <ds:schemaRef ds:uri="e5a13ba8-98e3-4f23-a221-7ac9824aa662"/>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7346</TotalTime>
  <Words>1073</Words>
  <Application>Microsoft Office PowerPoint</Application>
  <PresentationFormat>Widescreen</PresentationFormat>
  <Paragraphs>200</Paragraphs>
  <Slides>21</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Segoe</vt:lpstr>
      <vt:lpstr>Segoe UI</vt:lpstr>
      <vt:lpstr>Segoe UI Light</vt:lpstr>
      <vt:lpstr>1_Office Theme</vt:lpstr>
      <vt:lpstr>Object Oriented Practices</vt:lpstr>
      <vt:lpstr>Course Topics</vt:lpstr>
      <vt:lpstr>PowerPoint Presentation</vt:lpstr>
      <vt:lpstr>Module Topics</vt:lpstr>
      <vt:lpstr>PowerPoint Presentation</vt:lpstr>
      <vt:lpstr>Defining Interfaces</vt:lpstr>
      <vt:lpstr>Advantages of Interfaces</vt:lpstr>
      <vt:lpstr>Language Support for Interfaces</vt:lpstr>
      <vt:lpstr>Liskov Substitutability Principle</vt:lpstr>
      <vt:lpstr>PowerPoint Presentation</vt:lpstr>
      <vt:lpstr>Keep Contracts Small</vt:lpstr>
      <vt:lpstr>Avoid Marker Interfaces</vt:lpstr>
      <vt:lpstr>PowerPoint Presentation</vt:lpstr>
      <vt:lpstr>Practice: Common Abstraction</vt:lpstr>
      <vt:lpstr>Practice: Interfaces for Client code</vt:lpstr>
      <vt:lpstr>Practice: Interfaces for Test Doubles</vt:lpstr>
      <vt:lpstr>PowerPoint Presentation</vt:lpstr>
      <vt:lpstr>Good Outcome: Natural Implementation</vt:lpstr>
      <vt:lpstr>Good Outcome: Complete Implementation</vt:lpstr>
      <vt:lpstr>Risk:  Copied implementation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 Gartland</dc:creator>
  <cp:lastModifiedBy>MS LeX Studio L</cp:lastModifiedBy>
  <cp:revision>299</cp:revision>
  <dcterms:created xsi:type="dcterms:W3CDTF">2013-02-15T23:12:42Z</dcterms:created>
  <dcterms:modified xsi:type="dcterms:W3CDTF">2015-10-05T20:42:20Z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0x010100BD9BF63586D9884E9335F37127EABBE8</vt:lpwstr>
  </property>
  <property fmtid="{D5CDD505-2E9C-101B-9397-08002B2CF9AE}" pid="3" name="IsMyDocuments">
    <vt:bool>true</vt:bool>
  </property>
  <property fmtid="{D5CDD505-2E9C-101B-9397-08002B2CF9AE}" pid="4" name="Related Type Document">
    <vt:lpwstr/>
  </property>
  <property fmtid="{D5CDD505-2E9C-101B-9397-08002B2CF9AE}" pid="5" name="Document Tag">
    <vt:lpwstr>24;#Content Templates|bdbbc9aa-4892-4816-9e36-bf1120da60e9</vt:lpwstr>
  </property>
  <property fmtid="{D5CDD505-2E9C-101B-9397-08002B2CF9AE}" pid="6" name="TaxKeyword">
    <vt:lpwstr/>
  </property>
</Properties>
</file>