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handoutMasterIdLst>
    <p:handoutMasterId r:id="rId29"/>
  </p:handoutMasterIdLst>
  <p:sldIdLst>
    <p:sldId id="271" r:id="rId5"/>
    <p:sldId id="274" r:id="rId6"/>
    <p:sldId id="277" r:id="rId7"/>
    <p:sldId id="318" r:id="rId8"/>
    <p:sldId id="319" r:id="rId9"/>
    <p:sldId id="278" r:id="rId10"/>
    <p:sldId id="284" r:id="rId11"/>
    <p:sldId id="286" r:id="rId12"/>
    <p:sldId id="312" r:id="rId13"/>
    <p:sldId id="306" r:id="rId14"/>
    <p:sldId id="307" r:id="rId15"/>
    <p:sldId id="308" r:id="rId16"/>
    <p:sldId id="313" r:id="rId17"/>
    <p:sldId id="289" r:id="rId18"/>
    <p:sldId id="288" r:id="rId19"/>
    <p:sldId id="291" r:id="rId20"/>
    <p:sldId id="314" r:id="rId21"/>
    <p:sldId id="293" r:id="rId22"/>
    <p:sldId id="297" r:id="rId23"/>
    <p:sldId id="315" r:id="rId24"/>
    <p:sldId id="316" r:id="rId25"/>
    <p:sldId id="298"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50843" autoAdjust="0"/>
  </p:normalViewPr>
  <p:slideViewPr>
    <p:cSldViewPr snapToGrid="0">
      <p:cViewPr varScale="1">
        <p:scale>
          <a:sx n="44" d="100"/>
          <a:sy n="44" d="100"/>
        </p:scale>
        <p:origin x="1460" y="40"/>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This is the</a:t>
            </a:r>
            <a:r>
              <a:rPr lang="en-US" baseline="0" dirty="0" smtClean="0"/>
              <a:t> Encapsulation module.</a:t>
            </a:r>
          </a:p>
          <a:p>
            <a:r>
              <a:rPr lang="en-US" baseline="0" dirty="0" smtClean="0"/>
              <a:t>I’ve tested this to be 40 minutes in length for the slide deck.</a:t>
            </a:r>
          </a:p>
          <a:p>
            <a:r>
              <a:rPr lang="en-US" baseline="0" dirty="0" smtClean="0"/>
              <a:t>The code review portion should be an hour.</a:t>
            </a:r>
          </a:p>
          <a:p>
            <a:endParaRPr lang="en-US" baseline="0" dirty="0" smtClean="0"/>
          </a:p>
          <a:p>
            <a:r>
              <a:rPr lang="en-US" baseline="0" dirty="0" smtClean="0"/>
              <a:t>The speaker notes on the slides will detail the key concepts we want to cover in each of these slid</a:t>
            </a:r>
          </a:p>
          <a:p>
            <a:endParaRPr lang="en-US" baseline="0" dirty="0" smtClean="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 It’s hard to design base classes until you see some of the derived classes</a:t>
            </a:r>
          </a:p>
          <a:p>
            <a:endParaRPr lang="en-GB" dirty="0" smtClean="0">
              <a:solidFill>
                <a:schemeClr val="tx2"/>
              </a:solidFill>
              <a:latin typeface="Segoe" pitchFamily="34" charset="0"/>
            </a:endParaRPr>
          </a:p>
          <a:p>
            <a:r>
              <a:rPr lang="en-GB" dirty="0" smtClean="0">
                <a:solidFill>
                  <a:schemeClr val="tx2"/>
                </a:solidFill>
                <a:latin typeface="Segoe" pitchFamily="34" charset="0"/>
              </a:rPr>
              <a:t>It’s much easier to see inheritance opportunities when you see some leaf classes.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Tree>
    <p:extLst>
      <p:ext uri="{BB962C8B-B14F-4D97-AF65-F5344CB8AC3E}">
        <p14:creationId xmlns:p14="http://schemas.microsoft.com/office/powerpoint/2010/main" val="3192116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items: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The most important benefits from inheritance come from sharing implementation of behaviour, </a:t>
            </a:r>
            <a:r>
              <a:rPr lang="en-GB" b="0" baseline="0" dirty="0" smtClean="0">
                <a:solidFill>
                  <a:schemeClr val="tx2"/>
                </a:solidFill>
                <a:latin typeface="Segoe" pitchFamily="34" charset="0"/>
              </a:rPr>
              <a:t>not common storage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Common storage doesn’t really save much in terms of code or space.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Also, common storage may not represent the kind of behaviour that we want to get from implementation reuse. </a:t>
            </a:r>
          </a:p>
          <a:p>
            <a:r>
              <a:rPr lang="en-GB" baseline="0" dirty="0" smtClean="0">
                <a:solidFill>
                  <a:schemeClr val="tx2"/>
                </a:solidFill>
                <a:latin typeface="Segoe" pitchFamily="34" charset="0"/>
              </a:rPr>
              <a:t>It may be just a coincidence.</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3407583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this means any derived class object can be  used in place of a base class object without noticing any difference.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Classic violation: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Square and a Rectangle with </a:t>
            </a:r>
            <a:r>
              <a:rPr lang="en-GB" baseline="0" dirty="0" err="1" smtClean="0">
                <a:solidFill>
                  <a:schemeClr val="tx2"/>
                </a:solidFill>
                <a:latin typeface="Segoe" pitchFamily="34" charset="0"/>
              </a:rPr>
              <a:t>SetWIdth</a:t>
            </a:r>
            <a:r>
              <a:rPr lang="en-GB" baseline="0" dirty="0" smtClean="0">
                <a:solidFill>
                  <a:schemeClr val="tx2"/>
                </a:solidFill>
                <a:latin typeface="Segoe" pitchFamily="34" charset="0"/>
              </a:rPr>
              <a:t> and </a:t>
            </a:r>
            <a:r>
              <a:rPr lang="en-GB" baseline="0" dirty="0" err="1" smtClean="0">
                <a:solidFill>
                  <a:schemeClr val="tx2"/>
                </a:solidFill>
                <a:latin typeface="Segoe" pitchFamily="34" charset="0"/>
              </a:rPr>
              <a:t>SetHeight</a:t>
            </a:r>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Circle and Ellipse when setting the radii </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Tree>
    <p:extLst>
      <p:ext uri="{BB962C8B-B14F-4D97-AF65-F5344CB8AC3E}">
        <p14:creationId xmlns:p14="http://schemas.microsoft.com/office/powerpoint/2010/main" val="1675438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How</a:t>
            </a:r>
            <a:r>
              <a:rPr lang="en-US" baseline="0" dirty="0" smtClean="0"/>
              <a:t> can we accomplish smart inheritance?</a:t>
            </a:r>
            <a:endParaRPr lang="en-US" dirty="0"/>
          </a:p>
        </p:txBody>
      </p:sp>
    </p:spTree>
    <p:extLst>
      <p:ext uri="{BB962C8B-B14F-4D97-AF65-F5344CB8AC3E}">
        <p14:creationId xmlns:p14="http://schemas.microsoft.com/office/powerpoint/2010/main" val="2354388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a:t>
            </a:r>
            <a:r>
              <a:rPr lang="en-GB" baseline="0" dirty="0" smtClean="0">
                <a:solidFill>
                  <a:schemeClr val="tx2"/>
                </a:solidFill>
                <a:latin typeface="Segoe" pitchFamily="34" charset="0"/>
              </a:rPr>
              <a:t> key discussion here is that if you want to copy, past, modify, you may be seeing an opportunity for inheritance.</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14</a:t>
            </a:fld>
            <a:endParaRPr lang="en-US" dirty="0"/>
          </a:p>
        </p:txBody>
      </p:sp>
    </p:spTree>
    <p:extLst>
      <p:ext uri="{BB962C8B-B14F-4D97-AF65-F5344CB8AC3E}">
        <p14:creationId xmlns:p14="http://schemas.microsoft.com/office/powerpoint/2010/main" val="3435529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There are a lot of classes in the .NET BCL that are designed to</a:t>
            </a:r>
            <a:r>
              <a:rPr lang="en-GB" baseline="0" dirty="0" smtClean="0">
                <a:solidFill>
                  <a:schemeClr val="tx2"/>
                </a:solidFill>
                <a:latin typeface="Segoe" pitchFamily="34" charset="0"/>
              </a:rPr>
              <a:t> be used as base classes.</a:t>
            </a:r>
          </a:p>
          <a:p>
            <a:endParaRPr lang="en-GB" baseline="0" dirty="0" smtClean="0">
              <a:solidFill>
                <a:schemeClr val="tx2"/>
              </a:solidFill>
              <a:latin typeface="Segoe" pitchFamily="34" charset="0"/>
            </a:endParaRPr>
          </a:p>
          <a:p>
            <a:r>
              <a:rPr lang="en-GB" dirty="0" smtClean="0">
                <a:solidFill>
                  <a:schemeClr val="tx2"/>
                </a:solidFill>
                <a:latin typeface="Segoe" pitchFamily="34" charset="0"/>
              </a:rPr>
              <a:t>Use</a:t>
            </a:r>
            <a:r>
              <a:rPr lang="en-GB" baseline="0" dirty="0" smtClean="0">
                <a:solidFill>
                  <a:schemeClr val="tx2"/>
                </a:solidFill>
                <a:latin typeface="Segoe" pitchFamily="34" charset="0"/>
              </a:rPr>
              <a:t> them. You’ll learn how to create derived classes, how to use and extend base classes.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Examples?</a:t>
            </a:r>
          </a:p>
          <a:p>
            <a:r>
              <a:rPr lang="en-GB" baseline="0" dirty="0" smtClean="0">
                <a:solidFill>
                  <a:schemeClr val="tx2"/>
                </a:solidFill>
                <a:latin typeface="Segoe" pitchFamily="34" charset="0"/>
              </a:rPr>
              <a:t>-Controllers</a:t>
            </a:r>
          </a:p>
          <a:p>
            <a:r>
              <a:rPr lang="en-GB" baseline="0" dirty="0" smtClean="0">
                <a:solidFill>
                  <a:schemeClr val="tx2"/>
                </a:solidFill>
                <a:latin typeface="Segoe" pitchFamily="34" charset="0"/>
              </a:rPr>
              <a:t>-Pages</a:t>
            </a:r>
          </a:p>
          <a:p>
            <a:r>
              <a:rPr lang="en-GB" baseline="0" dirty="0" smtClean="0">
                <a:solidFill>
                  <a:schemeClr val="tx2"/>
                </a:solidFill>
                <a:latin typeface="Segoe" pitchFamily="34" charset="0"/>
              </a:rPr>
              <a:t>-</a:t>
            </a:r>
            <a:r>
              <a:rPr lang="en-GB" baseline="0" dirty="0" err="1" smtClean="0">
                <a:solidFill>
                  <a:schemeClr val="tx2"/>
                </a:solidFill>
                <a:latin typeface="Segoe" pitchFamily="34" charset="0"/>
              </a:rPr>
              <a:t>ActionResults</a:t>
            </a:r>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Tree>
    <p:extLst>
      <p:ext uri="{BB962C8B-B14F-4D97-AF65-F5344CB8AC3E}">
        <p14:creationId xmlns:p14="http://schemas.microsoft.com/office/powerpoint/2010/main" val="2306864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It’s important to make sure that you look</a:t>
            </a:r>
            <a:r>
              <a:rPr lang="en-GB" baseline="0" dirty="0" smtClean="0">
                <a:solidFill>
                  <a:schemeClr val="tx2"/>
                </a:solidFill>
                <a:latin typeface="Segoe" pitchFamily="34" charset="0"/>
              </a:rPr>
              <a:t> for behaviour, and not just similar storage. Patterns.</a:t>
            </a:r>
          </a:p>
          <a:p>
            <a:endParaRPr lang="en-GB" baseline="0" dirty="0" smtClean="0">
              <a:solidFill>
                <a:schemeClr val="tx2"/>
              </a:solidFill>
              <a:latin typeface="Segoe" pitchFamily="34" charset="0"/>
            </a:endParaRPr>
          </a:p>
          <a:p>
            <a:r>
              <a:rPr lang="en-GB" dirty="0" smtClean="0">
                <a:solidFill>
                  <a:schemeClr val="tx2"/>
                </a:solidFill>
                <a:latin typeface="Segoe" pitchFamily="34" charset="0"/>
              </a:rPr>
              <a:t>From</a:t>
            </a:r>
            <a:r>
              <a:rPr lang="en-GB" baseline="0" dirty="0" smtClean="0">
                <a:solidFill>
                  <a:schemeClr val="tx2"/>
                </a:solidFill>
                <a:latin typeface="Segoe" pitchFamily="34" charset="0"/>
              </a:rPr>
              <a:t> the example, different concepts can actually be related by inheritance, and may share implementation.</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p14="http://schemas.microsoft.com/office/powerpoint/2010/main" val="1178371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Why are</a:t>
            </a:r>
            <a:r>
              <a:rPr lang="en-US" baseline="0" dirty="0" smtClean="0"/>
              <a:t> these practices going to help?</a:t>
            </a:r>
          </a:p>
          <a:p>
            <a:endParaRPr lang="en-US" baseline="0" dirty="0" smtClean="0"/>
          </a:p>
          <a:p>
            <a:r>
              <a:rPr lang="en-US" baseline="0" dirty="0" smtClean="0"/>
              <a:t>How might they cause concern?</a:t>
            </a:r>
            <a:endParaRPr lang="en-US" dirty="0"/>
          </a:p>
        </p:txBody>
      </p:sp>
    </p:spTree>
    <p:extLst>
      <p:ext uri="{BB962C8B-B14F-4D97-AF65-F5344CB8AC3E}">
        <p14:creationId xmlns:p14="http://schemas.microsoft.com/office/powerpoint/2010/main" val="2110300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It’s all about the reuse</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18</a:t>
            </a:fld>
            <a:endParaRPr lang="en-US" dirty="0"/>
          </a:p>
        </p:txBody>
      </p:sp>
    </p:spTree>
    <p:extLst>
      <p:ext uri="{BB962C8B-B14F-4D97-AF65-F5344CB8AC3E}">
        <p14:creationId xmlns:p14="http://schemas.microsoft.com/office/powerpoint/2010/main" val="1856665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Derived class are immediately useful. They can be used in all places where the base class can already be used</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Polymorphism makes it easier to incorporate new derived classes very quickly.</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19</a:t>
            </a:fld>
            <a:endParaRPr lang="en-US" dirty="0"/>
          </a:p>
        </p:txBody>
      </p:sp>
    </p:spTree>
    <p:extLst>
      <p:ext uri="{BB962C8B-B14F-4D97-AF65-F5344CB8AC3E}">
        <p14:creationId xmlns:p14="http://schemas.microsoft.com/office/powerpoint/2010/main" val="112029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Inheritance is one of the</a:t>
            </a:r>
            <a:r>
              <a:rPr lang="en-US" baseline="0" dirty="0" smtClean="0"/>
              <a:t> most common OO idioms to achieve reuse in your designs.</a:t>
            </a:r>
          </a:p>
          <a:p>
            <a:endParaRPr lang="en-US" baseline="0" dirty="0" smtClean="0"/>
          </a:p>
          <a:p>
            <a:r>
              <a:rPr lang="en-US" baseline="0" dirty="0" smtClean="0"/>
              <a:t>It’s a very powerful idiom. It’s also one that if you overuse, it can cause lots of problems.</a:t>
            </a: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“If it looks like a duck, and quacks like a duck, but needs batteries, you may have a leaky abstraction.”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This almost always means violating the </a:t>
            </a:r>
            <a:r>
              <a:rPr lang="en-GB" baseline="0" dirty="0" err="1" smtClean="0">
                <a:solidFill>
                  <a:schemeClr val="tx2"/>
                </a:solidFill>
                <a:latin typeface="Segoe" pitchFamily="34" charset="0"/>
              </a:rPr>
              <a:t>Liskov</a:t>
            </a:r>
            <a:r>
              <a:rPr lang="en-GB" baseline="0" dirty="0" smtClean="0">
                <a:solidFill>
                  <a:schemeClr val="tx2"/>
                </a:solidFill>
                <a:latin typeface="Segoe" pitchFamily="34" charset="0"/>
              </a:rPr>
              <a:t> Substitutability Principle.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The </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20</a:t>
            </a:fld>
            <a:endParaRPr lang="en-US" dirty="0"/>
          </a:p>
        </p:txBody>
      </p:sp>
    </p:spTree>
    <p:extLst>
      <p:ext uri="{BB962C8B-B14F-4D97-AF65-F5344CB8AC3E}">
        <p14:creationId xmlns:p14="http://schemas.microsoft.com/office/powerpoint/2010/main" val="870323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When hierarchies are too deep, its easy to get confused with all the inherited capabilities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Difficult to continue extending</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Difficult to maintain</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21</a:t>
            </a:fld>
            <a:endParaRPr lang="en-US" dirty="0"/>
          </a:p>
        </p:txBody>
      </p:sp>
    </p:spTree>
    <p:extLst>
      <p:ext uri="{BB962C8B-B14F-4D97-AF65-F5344CB8AC3E}">
        <p14:creationId xmlns:p14="http://schemas.microsoft.com/office/powerpoint/2010/main" val="4287428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Last slide, so point out how bad hierarchies</a:t>
            </a:r>
            <a:r>
              <a:rPr lang="en-GB" baseline="0" dirty="0" smtClean="0">
                <a:solidFill>
                  <a:schemeClr val="tx2"/>
                </a:solidFill>
                <a:latin typeface="Segoe" pitchFamily="34" charset="0"/>
              </a:rPr>
              <a:t> show up in any of these possible poor outcomes.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When used properly, it’s very powerful.</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When </a:t>
            </a:r>
            <a:r>
              <a:rPr lang="en-GB" baseline="0" dirty="0" err="1" smtClean="0">
                <a:solidFill>
                  <a:schemeClr val="tx2"/>
                </a:solidFill>
                <a:latin typeface="Segoe" pitchFamily="34" charset="0"/>
              </a:rPr>
              <a:t>mis</a:t>
            </a:r>
            <a:r>
              <a:rPr lang="en-GB" baseline="0" dirty="0" smtClean="0">
                <a:solidFill>
                  <a:schemeClr val="tx2"/>
                </a:solidFill>
                <a:latin typeface="Segoe" pitchFamily="34" charset="0"/>
              </a:rPr>
              <a:t>-used, it’s very painful.</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22</a:t>
            </a:fld>
            <a:endParaRPr lang="en-US" dirty="0"/>
          </a:p>
        </p:txBody>
      </p:sp>
    </p:spTree>
    <p:extLst>
      <p:ext uri="{BB962C8B-B14F-4D97-AF65-F5344CB8AC3E}">
        <p14:creationId xmlns:p14="http://schemas.microsoft.com/office/powerpoint/2010/main" val="3092925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Inheritance is one of the</a:t>
            </a:r>
            <a:r>
              <a:rPr lang="en-US" baseline="0" dirty="0" smtClean="0"/>
              <a:t> most common OO idioms to achieve reuse in your designs.</a:t>
            </a:r>
          </a:p>
          <a:p>
            <a:endParaRPr lang="en-US" baseline="0" dirty="0" smtClean="0"/>
          </a:p>
          <a:p>
            <a:r>
              <a:rPr lang="en-US" baseline="0" dirty="0" smtClean="0"/>
              <a:t>It’s a very powerful idiom. It’s also one that if you overuse, it can cause lots of problems.</a:t>
            </a:r>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166603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8997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Read through the definition.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Explain why it creates more maintainable programs.</a:t>
            </a:r>
          </a:p>
          <a:p>
            <a:endParaRPr lang="en-GB" dirty="0" smtClean="0">
              <a:solidFill>
                <a:schemeClr val="tx2"/>
              </a:solidFill>
              <a:latin typeface="Segoe" pitchFamily="34" charset="0"/>
            </a:endParaRPr>
          </a:p>
          <a:p>
            <a:r>
              <a:rPr lang="en-GB" dirty="0" smtClean="0">
                <a:solidFill>
                  <a:schemeClr val="tx2"/>
                </a:solidFill>
                <a:latin typeface="Segoe" pitchFamily="34" charset="0"/>
              </a:rPr>
              <a:t>Explain</a:t>
            </a:r>
            <a:r>
              <a:rPr lang="en-GB" baseline="0" dirty="0" smtClean="0">
                <a:solidFill>
                  <a:schemeClr val="tx2"/>
                </a:solidFill>
                <a:latin typeface="Segoe" pitchFamily="34" charset="0"/>
              </a:rPr>
              <a:t> how this can provide for code reuse by creating a common implementation for shared behaviour.</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Discuss the “Is a” catch phrase. The idea that a derived class “is a” base class.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Example - Cars</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and discuss each of these advantages.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Implementation Reuse means a smaller codebase,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Polymorphism means that we can write functionality using the base class references. This means algorithms can be shared by writing the methods using only the base class methods and properties.</a:t>
            </a: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Tree>
    <p:extLst>
      <p:ext uri="{BB962C8B-B14F-4D97-AF65-F5344CB8AC3E}">
        <p14:creationId xmlns:p14="http://schemas.microsoft.com/office/powerpoint/2010/main" val="185617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 C# language</a:t>
            </a:r>
            <a:r>
              <a:rPr lang="en-GB" baseline="0" dirty="0" smtClean="0">
                <a:solidFill>
                  <a:schemeClr val="tx2"/>
                </a:solidFill>
                <a:latin typeface="Segoe" pitchFamily="34" charset="0"/>
              </a:rPr>
              <a:t> (and VB.NET) provide a rich vocabulary to support inheritance.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We can specify base classes, access all of those members of the base class.</a:t>
            </a: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p14="http://schemas.microsoft.com/office/powerpoint/2010/main" val="314828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Let’s look at guidelines</a:t>
            </a:r>
            <a:r>
              <a:rPr lang="en-US" baseline="0" dirty="0" smtClean="0"/>
              <a:t> for finding and managing inheritance</a:t>
            </a:r>
            <a:endParaRPr lang="en-US" dirty="0"/>
          </a:p>
        </p:txBody>
      </p:sp>
    </p:spTree>
    <p:extLst>
      <p:ext uri="{BB962C8B-B14F-4D97-AF65-F5344CB8AC3E}">
        <p14:creationId xmlns:p14="http://schemas.microsoft.com/office/powerpoint/2010/main" val="1798141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Bill Wagner | Software Consultant</a:t>
            </a:r>
          </a:p>
          <a:p>
            <a:r>
              <a:rPr lang="en-US" dirty="0" smtClean="0"/>
              <a:t>James Sturtevant | Senior Technical Evangelist, Microsoft</a:t>
            </a:r>
            <a:endParaRPr lang="en-US" dirty="0"/>
          </a:p>
        </p:txBody>
      </p:sp>
      <p:sp>
        <p:nvSpPr>
          <p:cNvPr id="2" name="Title 1"/>
          <p:cNvSpPr>
            <a:spLocks noGrp="1"/>
          </p:cNvSpPr>
          <p:nvPr>
            <p:ph type="ctrTitle"/>
          </p:nvPr>
        </p:nvSpPr>
        <p:spPr/>
        <p:txBody>
          <a:bodyPr/>
          <a:lstStyle/>
          <a:p>
            <a:r>
              <a:rPr lang="en-US" sz="4000" dirty="0" smtClean="0"/>
              <a:t>Object Oriented Practices</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Begin by Defining Classes For your Application</a:t>
            </a:r>
          </a:p>
          <a:p>
            <a:pPr lvl="1"/>
            <a:r>
              <a:rPr lang="en-GB" dirty="0" smtClean="0"/>
              <a:t>Don’t Focus on Inheritance too early</a:t>
            </a:r>
          </a:p>
          <a:p>
            <a:r>
              <a:rPr lang="en-GB" dirty="0" smtClean="0"/>
              <a:t>Look for common behaviour as you add classes</a:t>
            </a:r>
          </a:p>
          <a:p>
            <a:pPr lvl="1"/>
            <a:r>
              <a:rPr lang="en-GB" dirty="0" smtClean="0"/>
              <a:t>Remember the “is a” catchphrase</a:t>
            </a:r>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Start with Leaf Classes</a:t>
            </a:r>
            <a:endParaRPr lang="en-US" dirty="0"/>
          </a:p>
        </p:txBody>
      </p:sp>
    </p:spTree>
    <p:extLst>
      <p:ext uri="{BB962C8B-B14F-4D97-AF65-F5344CB8AC3E}">
        <p14:creationId xmlns:p14="http://schemas.microsoft.com/office/powerpoint/2010/main" val="1566828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Common Behaviour represents base class implementation</a:t>
            </a:r>
          </a:p>
          <a:p>
            <a:r>
              <a:rPr lang="en-GB" dirty="0" smtClean="0"/>
              <a:t>Common Storage may not be important</a:t>
            </a:r>
          </a:p>
          <a:p>
            <a:endParaRPr lang="en-GB" dirty="0"/>
          </a:p>
        </p:txBody>
      </p:sp>
      <p:sp>
        <p:nvSpPr>
          <p:cNvPr id="2" name="Title 1"/>
          <p:cNvSpPr>
            <a:spLocks noGrp="1"/>
          </p:cNvSpPr>
          <p:nvPr>
            <p:ph type="title"/>
          </p:nvPr>
        </p:nvSpPr>
        <p:spPr/>
        <p:txBody>
          <a:bodyPr/>
          <a:lstStyle/>
          <a:p>
            <a:r>
              <a:rPr lang="en-US" dirty="0" smtClean="0"/>
              <a:t>Search for Common Behavior</a:t>
            </a:r>
            <a:endParaRPr lang="en-US" dirty="0"/>
          </a:p>
        </p:txBody>
      </p:sp>
    </p:spTree>
    <p:extLst>
      <p:ext uri="{BB962C8B-B14F-4D97-AF65-F5344CB8AC3E}">
        <p14:creationId xmlns:p14="http://schemas.microsoft.com/office/powerpoint/2010/main" val="3548929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US" dirty="0"/>
              <a:t>Let Φ(x) be a property provable about objects x of type T. Then Φ(y) should be true for objects y of type S where S is a subtype of T.</a:t>
            </a:r>
            <a:endParaRPr lang="en-GB" dirty="0"/>
          </a:p>
        </p:txBody>
      </p:sp>
      <p:sp>
        <p:nvSpPr>
          <p:cNvPr id="2" name="Title 1"/>
          <p:cNvSpPr>
            <a:spLocks noGrp="1"/>
          </p:cNvSpPr>
          <p:nvPr>
            <p:ph type="title"/>
          </p:nvPr>
        </p:nvSpPr>
        <p:spPr/>
        <p:txBody>
          <a:bodyPr/>
          <a:lstStyle/>
          <a:p>
            <a:r>
              <a:rPr lang="en-US" dirty="0" err="1" smtClean="0"/>
              <a:t>Liskov</a:t>
            </a:r>
            <a:r>
              <a:rPr lang="en-US" dirty="0" smtClean="0"/>
              <a:t> Substitutability Principle</a:t>
            </a:r>
            <a:endParaRPr lang="en-US" dirty="0"/>
          </a:p>
        </p:txBody>
      </p:sp>
    </p:spTree>
    <p:extLst>
      <p:ext uri="{BB962C8B-B14F-4D97-AF65-F5344CB8AC3E}">
        <p14:creationId xmlns:p14="http://schemas.microsoft.com/office/powerpoint/2010/main" val="1685921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Inheritance Practices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446180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 need something like &lt;Class&gt;</a:t>
            </a:r>
          </a:p>
          <a:p>
            <a:pPr lvl="1"/>
            <a:r>
              <a:rPr lang="en-GB" dirty="0" smtClean="0"/>
              <a:t>Separate common parts into base</a:t>
            </a:r>
          </a:p>
          <a:p>
            <a:pPr lvl="1"/>
            <a:r>
              <a:rPr lang="en-GB" dirty="0" smtClean="0"/>
              <a:t>Create 2 derived classes</a:t>
            </a:r>
          </a:p>
          <a:p>
            <a:endParaRPr lang="en-GB" dirty="0"/>
          </a:p>
        </p:txBody>
      </p:sp>
      <p:sp>
        <p:nvSpPr>
          <p:cNvPr id="2" name="Title 1"/>
          <p:cNvSpPr>
            <a:spLocks noGrp="1"/>
          </p:cNvSpPr>
          <p:nvPr>
            <p:ph type="title"/>
          </p:nvPr>
        </p:nvSpPr>
        <p:spPr/>
        <p:txBody>
          <a:bodyPr/>
          <a:lstStyle/>
          <a:p>
            <a:r>
              <a:rPr lang="en-US" dirty="0" smtClean="0"/>
              <a:t>Practice: Consider Inheritance over Copy/Paste</a:t>
            </a:r>
            <a:endParaRPr lang="en-US" dirty="0"/>
          </a:p>
        </p:txBody>
      </p:sp>
    </p:spTree>
    <p:extLst>
      <p:ext uri="{BB962C8B-B14F-4D97-AF65-F5344CB8AC3E}">
        <p14:creationId xmlns:p14="http://schemas.microsoft.com/office/powerpoint/2010/main" val="1864149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There’s a lot of functionality you can reuse</a:t>
            </a:r>
          </a:p>
          <a:p>
            <a:r>
              <a:rPr lang="en-GB" dirty="0" smtClean="0"/>
              <a:t>Classes (usually) designed for use as base classes</a:t>
            </a:r>
          </a:p>
          <a:p>
            <a:r>
              <a:rPr lang="en-GB" dirty="0" smtClean="0"/>
              <a:t>Tested implementations for common patterns</a:t>
            </a:r>
            <a:endParaRPr lang="en-GB" dirty="0"/>
          </a:p>
        </p:txBody>
      </p:sp>
      <p:sp>
        <p:nvSpPr>
          <p:cNvPr id="2" name="Title 1"/>
          <p:cNvSpPr>
            <a:spLocks noGrp="1"/>
          </p:cNvSpPr>
          <p:nvPr>
            <p:ph type="title"/>
          </p:nvPr>
        </p:nvSpPr>
        <p:spPr/>
        <p:txBody>
          <a:bodyPr/>
          <a:lstStyle/>
          <a:p>
            <a:r>
              <a:rPr lang="en-US" dirty="0" smtClean="0"/>
              <a:t>Practice: Leverage the .NET Base Class Library</a:t>
            </a:r>
            <a:endParaRPr lang="en-US" dirty="0"/>
          </a:p>
        </p:txBody>
      </p:sp>
    </p:spTree>
    <p:extLst>
      <p:ext uri="{BB962C8B-B14F-4D97-AF65-F5344CB8AC3E}">
        <p14:creationId xmlns:p14="http://schemas.microsoft.com/office/powerpoint/2010/main" val="804250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Can seemingly unrelated classes share implementation?</a:t>
            </a:r>
          </a:p>
          <a:p>
            <a:pPr lvl="1"/>
            <a:r>
              <a:rPr lang="en-GB" dirty="0" smtClean="0"/>
              <a:t>Sometimes, if the behaviour is shared.</a:t>
            </a:r>
          </a:p>
          <a:p>
            <a:r>
              <a:rPr lang="en-GB" dirty="0" smtClean="0"/>
              <a:t>Example:</a:t>
            </a:r>
          </a:p>
          <a:p>
            <a:pPr lvl="1"/>
            <a:r>
              <a:rPr lang="en-GB" dirty="0" smtClean="0"/>
              <a:t>Memory Stream</a:t>
            </a:r>
          </a:p>
          <a:p>
            <a:pPr lvl="1"/>
            <a:r>
              <a:rPr lang="en-GB" dirty="0" smtClean="0"/>
              <a:t>File Stream</a:t>
            </a:r>
          </a:p>
          <a:p>
            <a:pPr lvl="1"/>
            <a:r>
              <a:rPr lang="en-GB" dirty="0" smtClean="0"/>
              <a:t>String Stream</a:t>
            </a:r>
            <a:endParaRPr lang="en-GB" dirty="0"/>
          </a:p>
        </p:txBody>
      </p:sp>
      <p:sp>
        <p:nvSpPr>
          <p:cNvPr id="2" name="Title 1"/>
          <p:cNvSpPr>
            <a:spLocks noGrp="1"/>
          </p:cNvSpPr>
          <p:nvPr>
            <p:ph type="title"/>
          </p:nvPr>
        </p:nvSpPr>
        <p:spPr/>
        <p:txBody>
          <a:bodyPr/>
          <a:lstStyle/>
          <a:p>
            <a:r>
              <a:rPr lang="en-US" dirty="0" smtClean="0"/>
              <a:t>Practice: Seek Common Behavior</a:t>
            </a:r>
            <a:endParaRPr lang="en-US" dirty="0"/>
          </a:p>
        </p:txBody>
      </p:sp>
    </p:spTree>
    <p:extLst>
      <p:ext uri="{BB962C8B-B14F-4D97-AF65-F5344CB8AC3E}">
        <p14:creationId xmlns:p14="http://schemas.microsoft.com/office/powerpoint/2010/main" val="3857951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Inheritance Results and Risks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648888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Behaviour that can be shared is shared</a:t>
            </a:r>
          </a:p>
          <a:p>
            <a:r>
              <a:rPr lang="en-GB" dirty="0" smtClean="0"/>
              <a:t>Codebase is smaller</a:t>
            </a:r>
          </a:p>
          <a:p>
            <a:r>
              <a:rPr lang="en-GB" dirty="0" smtClean="0"/>
              <a:t>New Derived classes can be developed quickly</a:t>
            </a:r>
            <a:endParaRPr lang="en-GB" dirty="0"/>
          </a:p>
        </p:txBody>
      </p:sp>
      <p:sp>
        <p:nvSpPr>
          <p:cNvPr id="2" name="Title 1"/>
          <p:cNvSpPr>
            <a:spLocks noGrp="1"/>
          </p:cNvSpPr>
          <p:nvPr>
            <p:ph type="title"/>
          </p:nvPr>
        </p:nvSpPr>
        <p:spPr/>
        <p:txBody>
          <a:bodyPr/>
          <a:lstStyle/>
          <a:p>
            <a:r>
              <a:rPr lang="en-US" dirty="0" smtClean="0"/>
              <a:t>Good Outcome: Generalities in Base classes</a:t>
            </a:r>
            <a:endParaRPr lang="en-US" dirty="0"/>
          </a:p>
        </p:txBody>
      </p:sp>
    </p:spTree>
    <p:extLst>
      <p:ext uri="{BB962C8B-B14F-4D97-AF65-F5344CB8AC3E}">
        <p14:creationId xmlns:p14="http://schemas.microsoft.com/office/powerpoint/2010/main" val="161061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New derived classes can be used in existing scenarios</a:t>
            </a:r>
          </a:p>
          <a:p>
            <a:r>
              <a:rPr lang="en-GB" dirty="0" smtClean="0"/>
              <a:t>Follow </a:t>
            </a:r>
            <a:r>
              <a:rPr lang="en-GB" dirty="0" err="1" smtClean="0"/>
              <a:t>Liskov</a:t>
            </a:r>
            <a:r>
              <a:rPr lang="en-GB" dirty="0" smtClean="0"/>
              <a:t> Substitutability Principle</a:t>
            </a:r>
          </a:p>
          <a:p>
            <a:endParaRPr lang="en-GB" dirty="0"/>
          </a:p>
        </p:txBody>
      </p:sp>
      <p:sp>
        <p:nvSpPr>
          <p:cNvPr id="2" name="Title 1"/>
          <p:cNvSpPr>
            <a:spLocks noGrp="1"/>
          </p:cNvSpPr>
          <p:nvPr>
            <p:ph type="title"/>
          </p:nvPr>
        </p:nvSpPr>
        <p:spPr/>
        <p:txBody>
          <a:bodyPr/>
          <a:lstStyle/>
          <a:p>
            <a:r>
              <a:rPr lang="en-US" dirty="0" smtClean="0"/>
              <a:t>Good Outcome: Polymorphism that works</a:t>
            </a:r>
            <a:endParaRPr lang="en-US" dirty="0"/>
          </a:p>
        </p:txBody>
      </p:sp>
    </p:spTree>
    <p:extLst>
      <p:ext uri="{BB962C8B-B14F-4D97-AF65-F5344CB8AC3E}">
        <p14:creationId xmlns:p14="http://schemas.microsoft.com/office/powerpoint/2010/main" val="2597530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2886230"/>
              </p:ext>
            </p:extLst>
          </p:nvPr>
        </p:nvGraphicFramePr>
        <p:xfrm>
          <a:off x="379413" y="1417632"/>
          <a:ext cx="11525250" cy="5319475"/>
        </p:xfrm>
        <a:graphic>
          <a:graphicData uri="http://schemas.openxmlformats.org/drawingml/2006/table">
            <a:tbl>
              <a:tblPr firstRow="1" bandRow="1">
                <a:tableStyleId>{5C22544A-7EE6-4342-B048-85BDC9FD1C3A}</a:tableStyleId>
              </a:tblPr>
              <a:tblGrid>
                <a:gridCol w="5762625">
                  <a:extLst>
                    <a:ext uri="{9D8B030D-6E8A-4147-A177-3AD203B41FA5}">
                      <a16:colId xmlns:a16="http://schemas.microsoft.com/office/drawing/2014/main" xmlns="" val="20000"/>
                    </a:ext>
                  </a:extLst>
                </a:gridCol>
                <a:gridCol w="5762625">
                  <a:extLst>
                    <a:ext uri="{9D8B030D-6E8A-4147-A177-3AD203B41FA5}">
                      <a16:colId xmlns:a16="http://schemas.microsoft.com/office/drawing/2014/main" xmlns="" val="20001"/>
                    </a:ext>
                  </a:extLst>
                </a:gridCol>
              </a:tblGrid>
              <a:tr h="1063895">
                <a:tc gridSpan="2">
                  <a:txBody>
                    <a:bodyPr/>
                    <a:lstStyle/>
                    <a:p>
                      <a:r>
                        <a:rPr lang="en-US" sz="3600" dirty="0" smtClean="0">
                          <a:latin typeface="Segoe UI Light" panose="020B0502040204020203" pitchFamily="34" charset="0"/>
                          <a:cs typeface="Segoe UI Light" panose="020B0502040204020203" pitchFamily="34" charset="0"/>
                        </a:rPr>
                        <a:t>Object</a:t>
                      </a:r>
                      <a:r>
                        <a:rPr lang="en-US" sz="3600" baseline="0" dirty="0" smtClean="0">
                          <a:latin typeface="Segoe UI Light" panose="020B0502040204020203" pitchFamily="34" charset="0"/>
                          <a:cs typeface="Segoe UI Light" panose="020B0502040204020203" pitchFamily="34" charset="0"/>
                        </a:rPr>
                        <a:t> Oriented Practices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0000"/>
                  </a:ext>
                </a:extLst>
              </a:tr>
              <a:tr h="1063895">
                <a:tc>
                  <a:txBody>
                    <a:bodyPr/>
                    <a:lstStyle/>
                    <a:p>
                      <a:r>
                        <a:rPr lang="en-US" sz="2400" dirty="0" smtClean="0">
                          <a:latin typeface="Segoe UI Light" panose="020B0502040204020203" pitchFamily="34" charset="0"/>
                          <a:cs typeface="Segoe UI Light" panose="020B0502040204020203" pitchFamily="34" charset="0"/>
                        </a:rPr>
                        <a:t>01 |  Encapsulation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Generics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1"/>
                  </a:ext>
                </a:extLst>
              </a:tr>
              <a:tr h="1063895">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Delegates Events and Lambdas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2"/>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Interfaces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Functional</a:t>
                      </a:r>
                      <a:r>
                        <a:rPr lang="en-US" sz="2400" baseline="0" dirty="0" smtClean="0">
                          <a:latin typeface="Segoe UI Light" panose="020B0502040204020203" pitchFamily="34" charset="0"/>
                          <a:cs typeface="Segoe UI Light" panose="020B0502040204020203" pitchFamily="34" charset="0"/>
                        </a:rPr>
                        <a:t> Programming</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3"/>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Abstract Classes</a:t>
                      </a:r>
                    </a:p>
                  </a:txBody>
                  <a:tcPr anchor="ctr"/>
                </a:tc>
                <a:tc>
                  <a:txBody>
                    <a:bodyPr/>
                    <a:lstStyle/>
                    <a:p>
                      <a:r>
                        <a:rPr lang="en-US" sz="2400" dirty="0" smtClean="0">
                          <a:latin typeface="Segoe UI Light" panose="020B0502040204020203" pitchFamily="34" charset="0"/>
                          <a:cs typeface="Segoe UI Light" panose="020B0502040204020203" pitchFamily="34" charset="0"/>
                        </a:rPr>
                        <a:t>08 |</a:t>
                      </a:r>
                      <a:r>
                        <a:rPr lang="en-US" sz="2400" baseline="0" dirty="0" smtClean="0">
                          <a:latin typeface="Segoe UI Light" panose="020B0502040204020203" pitchFamily="34" charset="0"/>
                          <a:cs typeface="Segoe UI Light" panose="020B0502040204020203" pitchFamily="34" charset="0"/>
                        </a:rPr>
                        <a:t> Review Exercises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This is an example of a leaky abstraction</a:t>
            </a:r>
          </a:p>
          <a:p>
            <a:r>
              <a:rPr lang="en-GB" dirty="0" smtClean="0"/>
              <a:t>Look for Violations of the </a:t>
            </a:r>
            <a:r>
              <a:rPr lang="en-GB" dirty="0" err="1" smtClean="0"/>
              <a:t>Liskov</a:t>
            </a:r>
            <a:r>
              <a:rPr lang="en-GB" dirty="0" smtClean="0"/>
              <a:t> Substitutability Principle</a:t>
            </a:r>
          </a:p>
          <a:p>
            <a:endParaRPr lang="en-GB" dirty="0" smtClean="0"/>
          </a:p>
          <a:p>
            <a:endParaRPr lang="en-GB" dirty="0"/>
          </a:p>
        </p:txBody>
      </p:sp>
      <p:sp>
        <p:nvSpPr>
          <p:cNvPr id="2" name="Title 1"/>
          <p:cNvSpPr>
            <a:spLocks noGrp="1"/>
          </p:cNvSpPr>
          <p:nvPr>
            <p:ph type="title"/>
          </p:nvPr>
        </p:nvSpPr>
        <p:spPr/>
        <p:txBody>
          <a:bodyPr/>
          <a:lstStyle/>
          <a:p>
            <a:r>
              <a:rPr lang="en-US" dirty="0" smtClean="0"/>
              <a:t>Risk:  “Almost is-a”</a:t>
            </a:r>
            <a:endParaRPr lang="en-US" dirty="0"/>
          </a:p>
        </p:txBody>
      </p:sp>
    </p:spTree>
    <p:extLst>
      <p:ext uri="{BB962C8B-B14F-4D97-AF65-F5344CB8AC3E}">
        <p14:creationId xmlns:p14="http://schemas.microsoft.com/office/powerpoint/2010/main" val="3917725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Very Deep hierarchies make it hard to discover functionality</a:t>
            </a:r>
          </a:p>
          <a:p>
            <a:r>
              <a:rPr lang="en-GB" dirty="0" smtClean="0"/>
              <a:t>Increases the chances of LSP violations</a:t>
            </a:r>
          </a:p>
          <a:p>
            <a:r>
              <a:rPr lang="en-GB" dirty="0" smtClean="0"/>
              <a:t>Increasing limiting to extensions</a:t>
            </a:r>
          </a:p>
          <a:p>
            <a:pPr lvl="1"/>
            <a:r>
              <a:rPr lang="en-GB" dirty="0" smtClean="0"/>
              <a:t>Derived classes inherit too much functionality</a:t>
            </a:r>
            <a:endParaRPr lang="en-GB" dirty="0"/>
          </a:p>
        </p:txBody>
      </p:sp>
      <p:sp>
        <p:nvSpPr>
          <p:cNvPr id="2" name="Title 1"/>
          <p:cNvSpPr>
            <a:spLocks noGrp="1"/>
          </p:cNvSpPr>
          <p:nvPr>
            <p:ph type="title"/>
          </p:nvPr>
        </p:nvSpPr>
        <p:spPr/>
        <p:txBody>
          <a:bodyPr/>
          <a:lstStyle/>
          <a:p>
            <a:r>
              <a:rPr lang="en-US" dirty="0" smtClean="0"/>
              <a:t>Risk: Too Deep Hierarchy</a:t>
            </a:r>
            <a:endParaRPr lang="en-US" dirty="0"/>
          </a:p>
        </p:txBody>
      </p:sp>
    </p:spTree>
    <p:extLst>
      <p:ext uri="{BB962C8B-B14F-4D97-AF65-F5344CB8AC3E}">
        <p14:creationId xmlns:p14="http://schemas.microsoft.com/office/powerpoint/2010/main" val="3928413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err="1" smtClean="0"/>
              <a:t>Downcasting</a:t>
            </a:r>
            <a:r>
              <a:rPr lang="en-GB" dirty="0" smtClean="0"/>
              <a:t> is converting a base class to a derived class</a:t>
            </a:r>
          </a:p>
          <a:p>
            <a:r>
              <a:rPr lang="en-GB" dirty="0" smtClean="0"/>
              <a:t>Another example of an LSP violation</a:t>
            </a:r>
          </a:p>
          <a:p>
            <a:pPr lvl="1"/>
            <a:r>
              <a:rPr lang="en-GB" dirty="0" smtClean="0"/>
              <a:t>You need to get at the base class functionality</a:t>
            </a:r>
          </a:p>
          <a:p>
            <a:r>
              <a:rPr lang="en-GB" dirty="0" smtClean="0"/>
              <a:t>Example of a leaky abstraction</a:t>
            </a:r>
            <a:endParaRPr lang="en-GB" dirty="0"/>
          </a:p>
        </p:txBody>
      </p:sp>
      <p:sp>
        <p:nvSpPr>
          <p:cNvPr id="2" name="Title 1"/>
          <p:cNvSpPr>
            <a:spLocks noGrp="1"/>
          </p:cNvSpPr>
          <p:nvPr>
            <p:ph type="title"/>
          </p:nvPr>
        </p:nvSpPr>
        <p:spPr/>
        <p:txBody>
          <a:bodyPr/>
          <a:lstStyle/>
          <a:p>
            <a:r>
              <a:rPr lang="en-US" dirty="0" smtClean="0"/>
              <a:t>Risks: </a:t>
            </a:r>
            <a:r>
              <a:rPr lang="en-US" dirty="0" err="1" smtClean="0"/>
              <a:t>Downcasting</a:t>
            </a:r>
            <a:r>
              <a:rPr lang="en-US" dirty="0" smtClean="0"/>
              <a:t> needed</a:t>
            </a:r>
            <a:endParaRPr lang="en-US" dirty="0"/>
          </a:p>
        </p:txBody>
      </p:sp>
    </p:spTree>
    <p:extLst>
      <p:ext uri="{BB962C8B-B14F-4D97-AF65-F5344CB8AC3E}">
        <p14:creationId xmlns:p14="http://schemas.microsoft.com/office/powerpoint/2010/main" val="6486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Inheritance</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Module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374222838"/>
              </p:ext>
            </p:extLst>
          </p:nvPr>
        </p:nvGraphicFramePr>
        <p:xfrm>
          <a:off x="379413" y="1417632"/>
          <a:ext cx="11525250" cy="5319475"/>
        </p:xfrm>
        <a:graphic>
          <a:graphicData uri="http://schemas.openxmlformats.org/drawingml/2006/table">
            <a:tbl>
              <a:tblPr firstRow="1" bandRow="1">
                <a:tableStyleId>{5C22544A-7EE6-4342-B048-85BDC9FD1C3A}</a:tableStyleId>
              </a:tblPr>
              <a:tblGrid>
                <a:gridCol w="5762625">
                  <a:extLst>
                    <a:ext uri="{9D8B030D-6E8A-4147-A177-3AD203B41FA5}">
                      <a16:colId xmlns:a16="http://schemas.microsoft.com/office/drawing/2014/main" xmlns="" val="20000"/>
                    </a:ext>
                  </a:extLst>
                </a:gridCol>
                <a:gridCol w="5762625">
                  <a:extLst>
                    <a:ext uri="{9D8B030D-6E8A-4147-A177-3AD203B41FA5}">
                      <a16:colId xmlns:a16="http://schemas.microsoft.com/office/drawing/2014/main" xmlns="" val="20001"/>
                    </a:ext>
                  </a:extLst>
                </a:gridCol>
              </a:tblGrid>
              <a:tr h="1063895">
                <a:tc gridSpan="2">
                  <a:txBody>
                    <a:bodyPr/>
                    <a:lstStyle/>
                    <a:p>
                      <a:r>
                        <a:rPr lang="en-US" sz="3600" dirty="0" smtClean="0">
                          <a:latin typeface="Segoe UI Light" panose="020B0502040204020203" pitchFamily="34" charset="0"/>
                          <a:cs typeface="Segoe UI Light" panose="020B0502040204020203" pitchFamily="34" charset="0"/>
                        </a:rPr>
                        <a:t>Inheritance</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xmlns="" val="10000"/>
                  </a:ext>
                </a:extLst>
              </a:tr>
              <a:tr h="1063895">
                <a:tc>
                  <a:txBody>
                    <a:bodyPr/>
                    <a:lstStyle/>
                    <a:p>
                      <a:r>
                        <a:rPr lang="en-US" sz="2400" dirty="0" smtClean="0">
                          <a:latin typeface="Segoe UI Light" panose="020B0502040204020203" pitchFamily="34" charset="0"/>
                          <a:cs typeface="Segoe UI Light" panose="020B0502040204020203" pitchFamily="34" charset="0"/>
                        </a:rPr>
                        <a:t>01 |  </a:t>
                      </a:r>
                      <a:r>
                        <a:rPr lang="en-US" sz="2400" dirty="0" smtClean="0">
                          <a:latin typeface="Segoe UI Light" panose="020B0502040204020203" pitchFamily="34" charset="0"/>
                          <a:cs typeface="Segoe UI Light" panose="020B0502040204020203" pitchFamily="34" charset="0"/>
                        </a:rPr>
                        <a:t>Definition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a:t>
                      </a:r>
                      <a:r>
                        <a:rPr lang="en-US" sz="2400" dirty="0" smtClean="0">
                          <a:latin typeface="Segoe UI Light" panose="020B0502040204020203" pitchFamily="34" charset="0"/>
                          <a:cs typeface="Segoe UI Light" panose="020B0502040204020203" pitchFamily="34" charset="0"/>
                        </a:rPr>
                        <a:t>Inheritance Results and Risks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1"/>
                  </a:ext>
                </a:extLst>
              </a:tr>
              <a:tr h="1063895">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2"/>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a:t>
                      </a:r>
                      <a:r>
                        <a:rPr lang="en-US" sz="2400" baseline="0" dirty="0" smtClean="0">
                          <a:latin typeface="Segoe UI Light" panose="020B0502040204020203" pitchFamily="34" charset="0"/>
                          <a:cs typeface="Segoe UI Light" panose="020B0502040204020203" pitchFamily="34" charset="0"/>
                        </a:rPr>
                        <a:t>Inheritance Guidelines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3"/>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t>
                      </a:r>
                      <a:r>
                        <a:rPr lang="en-US" sz="2400" dirty="0" smtClean="0">
                          <a:latin typeface="Segoe UI Light" panose="020B0502040204020203" pitchFamily="34" charset="0"/>
                          <a:cs typeface="Segoe UI Light" panose="020B0502040204020203" pitchFamily="34" charset="0"/>
                        </a:rPr>
                        <a:t>Inheritance Practices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9185004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Inheritance Defined</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998080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GB" dirty="0" smtClean="0"/>
              <a:t>Inheritance is the technique of reusing code by creating base classes for behaviour that is shared by multiple derived classes that implement specializations of the base class</a:t>
            </a:r>
            <a:endParaRPr lang="en-GB" dirty="0"/>
          </a:p>
        </p:txBody>
      </p:sp>
      <p:sp>
        <p:nvSpPr>
          <p:cNvPr id="2" name="Title 1"/>
          <p:cNvSpPr>
            <a:spLocks noGrp="1"/>
          </p:cNvSpPr>
          <p:nvPr>
            <p:ph type="title"/>
          </p:nvPr>
        </p:nvSpPr>
        <p:spPr/>
        <p:txBody>
          <a:bodyPr/>
          <a:lstStyle/>
          <a:p>
            <a:r>
              <a:rPr lang="en-US" dirty="0" smtClean="0"/>
              <a:t>Defining Inheritance</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Implementation Reuse</a:t>
            </a:r>
          </a:p>
          <a:p>
            <a:r>
              <a:rPr lang="en-GB" dirty="0" smtClean="0"/>
              <a:t>Shared base class implementation for all derived classes</a:t>
            </a:r>
          </a:p>
          <a:p>
            <a:r>
              <a:rPr lang="en-GB" dirty="0" smtClean="0"/>
              <a:t>Polymorphism Support</a:t>
            </a:r>
          </a:p>
          <a:p>
            <a:endParaRPr lang="en-GB" dirty="0"/>
          </a:p>
        </p:txBody>
      </p:sp>
      <p:sp>
        <p:nvSpPr>
          <p:cNvPr id="2" name="Title 1"/>
          <p:cNvSpPr>
            <a:spLocks noGrp="1"/>
          </p:cNvSpPr>
          <p:nvPr>
            <p:ph type="title"/>
          </p:nvPr>
        </p:nvSpPr>
        <p:spPr/>
        <p:txBody>
          <a:bodyPr/>
          <a:lstStyle/>
          <a:p>
            <a:r>
              <a:rPr lang="en-US" dirty="0" smtClean="0"/>
              <a:t>Advantages of Inheritance</a:t>
            </a:r>
            <a:endParaRPr lang="en-US" dirty="0"/>
          </a:p>
        </p:txBody>
      </p:sp>
    </p:spTree>
    <p:extLst>
      <p:ext uri="{BB962C8B-B14F-4D97-AF65-F5344CB8AC3E}">
        <p14:creationId xmlns:p14="http://schemas.microsoft.com/office/powerpoint/2010/main" val="558096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Classes can declare a single base class</a:t>
            </a:r>
            <a:endParaRPr lang="en-GB" dirty="0"/>
          </a:p>
          <a:p>
            <a:pPr lvl="1"/>
            <a:r>
              <a:rPr lang="en-GB" dirty="0" smtClean="0"/>
              <a:t>Derived Classes inherit all base class functionality</a:t>
            </a:r>
          </a:p>
          <a:p>
            <a:r>
              <a:rPr lang="en-GB" dirty="0" smtClean="0"/>
              <a:t>Can call protected members in the base class</a:t>
            </a:r>
          </a:p>
          <a:p>
            <a:pPr lvl="1"/>
            <a:r>
              <a:rPr lang="en-GB" dirty="0" smtClean="0"/>
              <a:t>Can access protected fields in the base class</a:t>
            </a:r>
          </a:p>
          <a:p>
            <a:r>
              <a:rPr lang="en-GB" dirty="0" smtClean="0"/>
              <a:t>Virtual Members</a:t>
            </a:r>
          </a:p>
          <a:p>
            <a:pPr lvl="1"/>
            <a:r>
              <a:rPr lang="en-GB" dirty="0" smtClean="0"/>
              <a:t>Can be re-implemented by derived classes</a:t>
            </a:r>
          </a:p>
          <a:p>
            <a:pPr lvl="1"/>
            <a:r>
              <a:rPr lang="en-GB" dirty="0" smtClean="0"/>
              <a:t>Can be abstract (which we will discuss later)</a:t>
            </a:r>
          </a:p>
          <a:p>
            <a:endParaRPr lang="en-GB" dirty="0"/>
          </a:p>
        </p:txBody>
      </p:sp>
      <p:sp>
        <p:nvSpPr>
          <p:cNvPr id="2" name="Title 1"/>
          <p:cNvSpPr>
            <a:spLocks noGrp="1"/>
          </p:cNvSpPr>
          <p:nvPr>
            <p:ph type="title"/>
          </p:nvPr>
        </p:nvSpPr>
        <p:spPr/>
        <p:txBody>
          <a:bodyPr/>
          <a:lstStyle/>
          <a:p>
            <a:r>
              <a:rPr lang="en-US" dirty="0" smtClean="0"/>
              <a:t>Language Support for Inheritance</a:t>
            </a:r>
            <a:endParaRPr lang="en-US" dirty="0"/>
          </a:p>
        </p:txBody>
      </p:sp>
    </p:spTree>
    <p:extLst>
      <p:ext uri="{BB962C8B-B14F-4D97-AF65-F5344CB8AC3E}">
        <p14:creationId xmlns:p14="http://schemas.microsoft.com/office/powerpoint/2010/main" val="21054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Guideline: “Is a” to model Inheritance</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175024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D9BF63586D9884E9335F37127EABBE8" ma:contentTypeVersion="1" ma:contentTypeDescription="Create a new document." ma:contentTypeScope="" ma:versionID="3b40c7f62b06f9f0cd473a069af3a91f">
  <xsd:schema xmlns:xsd="http://www.w3.org/2001/XMLSchema" xmlns:xs="http://www.w3.org/2001/XMLSchema" xmlns:p="http://schemas.microsoft.com/office/2006/metadata/properties" xmlns:ns3="e5a13ba8-98e3-4f23-a221-7ac9824aa662" targetNamespace="http://schemas.microsoft.com/office/2006/metadata/properties" ma:root="true" ma:fieldsID="4327d685be69599737fa0038b3ab671f" ns3:_="">
    <xsd:import namespace="e5a13ba8-98e3-4f23-a221-7ac9824aa6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13ba8-98e3-4f23-a221-7ac9824aa66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25FDD9-4C58-4084-9F89-0E6ADD6FFF55}">
  <ds:schemaRef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http://schemas.microsoft.com/office/2006/metadata/properties"/>
    <ds:schemaRef ds:uri="e5a13ba8-98e3-4f23-a221-7ac9824aa662"/>
    <ds:schemaRef ds:uri="http://www.w3.org/XML/1998/namespace"/>
    <ds:schemaRef ds:uri="http://purl.org/dc/terms/"/>
  </ds:schemaRefs>
</ds:datastoreItem>
</file>

<file path=customXml/itemProps2.xml><?xml version="1.0" encoding="utf-8"?>
<ds:datastoreItem xmlns:ds="http://schemas.openxmlformats.org/officeDocument/2006/customXml" ds:itemID="{DABDB566-B5C0-42A7-A33C-2648D176B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13ba8-98e3-4f23-a221-7ac9824aa6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A13EC-1D3C-4D6F-8D1C-E8A452CFC7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5903</TotalTime>
  <Words>1244</Words>
  <Application>Microsoft Office PowerPoint</Application>
  <PresentationFormat>Widescreen</PresentationFormat>
  <Paragraphs>216</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Segoe</vt:lpstr>
      <vt:lpstr>Segoe UI</vt:lpstr>
      <vt:lpstr>Segoe UI Light</vt:lpstr>
      <vt:lpstr>1_Office Theme</vt:lpstr>
      <vt:lpstr>Object Oriented Practices</vt:lpstr>
      <vt:lpstr>Course Topics</vt:lpstr>
      <vt:lpstr>PowerPoint Presentation</vt:lpstr>
      <vt:lpstr>Module Topics</vt:lpstr>
      <vt:lpstr>PowerPoint Presentation</vt:lpstr>
      <vt:lpstr>Defining Inheritance</vt:lpstr>
      <vt:lpstr>Advantages of Inheritance</vt:lpstr>
      <vt:lpstr>Language Support for Inheritance</vt:lpstr>
      <vt:lpstr>PowerPoint Presentation</vt:lpstr>
      <vt:lpstr>Start with Leaf Classes</vt:lpstr>
      <vt:lpstr>Search for Common Behavior</vt:lpstr>
      <vt:lpstr>Liskov Substitutability Principle</vt:lpstr>
      <vt:lpstr>PowerPoint Presentation</vt:lpstr>
      <vt:lpstr>Practice: Consider Inheritance over Copy/Paste</vt:lpstr>
      <vt:lpstr>Practice: Leverage the .NET Base Class Library</vt:lpstr>
      <vt:lpstr>Practice: Seek Common Behavior</vt:lpstr>
      <vt:lpstr>PowerPoint Presentation</vt:lpstr>
      <vt:lpstr>Good Outcome: Generalities in Base classes</vt:lpstr>
      <vt:lpstr>Good Outcome: Polymorphism that works</vt:lpstr>
      <vt:lpstr>Risk:  “Almost is-a”</vt:lpstr>
      <vt:lpstr>Risk: Too Deep Hierarchy</vt:lpstr>
      <vt:lpstr>Risks: Downcasting needed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MS LeX Studio L</cp:lastModifiedBy>
  <cp:revision>264</cp:revision>
  <dcterms:created xsi:type="dcterms:W3CDTF">2013-02-15T23:12:42Z</dcterms:created>
  <dcterms:modified xsi:type="dcterms:W3CDTF">2015-10-05T18:25:09Z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0x010100BD9BF63586D9884E9335F37127EABBE8</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ies>
</file>