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4"/>
  </p:notesMasterIdLst>
  <p:handoutMasterIdLst>
    <p:handoutMasterId r:id="rId35"/>
  </p:handoutMasterIdLst>
  <p:sldIdLst>
    <p:sldId id="271" r:id="rId5"/>
    <p:sldId id="274" r:id="rId6"/>
    <p:sldId id="277" r:id="rId7"/>
    <p:sldId id="316" r:id="rId8"/>
    <p:sldId id="317" r:id="rId9"/>
    <p:sldId id="278" r:id="rId10"/>
    <p:sldId id="284" r:id="rId11"/>
    <p:sldId id="286" r:id="rId12"/>
    <p:sldId id="312" r:id="rId13"/>
    <p:sldId id="306" r:id="rId14"/>
    <p:sldId id="307" r:id="rId15"/>
    <p:sldId id="308" r:id="rId16"/>
    <p:sldId id="309" r:id="rId17"/>
    <p:sldId id="313" r:id="rId18"/>
    <p:sldId id="289" r:id="rId19"/>
    <p:sldId id="288" r:id="rId20"/>
    <p:sldId id="294" r:id="rId21"/>
    <p:sldId id="296" r:id="rId22"/>
    <p:sldId id="292" r:id="rId23"/>
    <p:sldId id="310" r:id="rId24"/>
    <p:sldId id="295" r:id="rId25"/>
    <p:sldId id="311" r:id="rId26"/>
    <p:sldId id="291" r:id="rId27"/>
    <p:sldId id="314" r:id="rId28"/>
    <p:sldId id="293" r:id="rId29"/>
    <p:sldId id="297" r:id="rId30"/>
    <p:sldId id="298" r:id="rId31"/>
    <p:sldId id="282" r:id="rId32"/>
    <p:sldId id="26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C400"/>
    <a:srgbClr val="82BF36"/>
    <a:srgbClr val="7FBA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70613" autoAdjust="0"/>
  </p:normalViewPr>
  <p:slideViewPr>
    <p:cSldViewPr snapToGrid="0">
      <p:cViewPr varScale="1">
        <p:scale>
          <a:sx n="61" d="100"/>
          <a:sy n="61" d="100"/>
        </p:scale>
        <p:origin x="820" y="56"/>
      </p:cViewPr>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10/5/2015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10/5/2015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r>
              <a:rPr lang="en-US" dirty="0" smtClean="0"/>
              <a:t>This is the</a:t>
            </a:r>
            <a:r>
              <a:rPr lang="en-US" baseline="0" dirty="0" smtClean="0"/>
              <a:t> Encapsulation module.</a:t>
            </a:r>
          </a:p>
          <a:p>
            <a:r>
              <a:rPr lang="en-US" baseline="0" dirty="0" smtClean="0"/>
              <a:t>I’ve tested this to be 30 minutes in length for the slide deck.</a:t>
            </a:r>
          </a:p>
          <a:p>
            <a:r>
              <a:rPr lang="en-US" baseline="0" dirty="0" smtClean="0"/>
              <a:t>The code review portion should be 45 minutes.</a:t>
            </a:r>
          </a:p>
          <a:p>
            <a:endParaRPr lang="en-US" baseline="0" dirty="0" smtClean="0"/>
          </a:p>
          <a:p>
            <a:r>
              <a:rPr lang="en-US" baseline="0" dirty="0" smtClean="0"/>
              <a:t>The speaker notes on the slides will detail the key concepts we want to cover in each of these slid</a:t>
            </a:r>
          </a:p>
          <a:p>
            <a:endParaRPr lang="en-US" baseline="0" dirty="0" smtClean="0"/>
          </a:p>
        </p:txBody>
      </p:sp>
    </p:spTree>
    <p:extLst>
      <p:ext uri="{BB962C8B-B14F-4D97-AF65-F5344CB8AC3E}">
        <p14:creationId xmlns:p14="http://schemas.microsoft.com/office/powerpoint/2010/main" val="180611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 points here:</a:t>
            </a:r>
          </a:p>
          <a:p>
            <a:endParaRPr lang="en-GB" dirty="0" smtClean="0">
              <a:solidFill>
                <a:schemeClr val="tx2"/>
              </a:solidFill>
              <a:latin typeface="Segoe" pitchFamily="34" charset="0"/>
            </a:endParaRPr>
          </a:p>
          <a:p>
            <a:r>
              <a:rPr lang="en-GB" dirty="0" smtClean="0">
                <a:solidFill>
                  <a:schemeClr val="tx2"/>
                </a:solidFill>
                <a:latin typeface="Segoe" pitchFamily="34" charset="0"/>
              </a:rPr>
              <a:t>. Classes</a:t>
            </a:r>
            <a:r>
              <a:rPr lang="en-GB" baseline="0" dirty="0" smtClean="0">
                <a:solidFill>
                  <a:schemeClr val="tx2"/>
                </a:solidFill>
                <a:latin typeface="Segoe" pitchFamily="34" charset="0"/>
              </a:rPr>
              <a:t> should be focused</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API Surface area should be as small and focused as possible.</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API should focus on what, and hide all the how for the algorithm.</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10</a:t>
            </a:fld>
            <a:endParaRPr lang="en-US" dirty="0"/>
          </a:p>
        </p:txBody>
      </p:sp>
    </p:spTree>
    <p:extLst>
      <p:ext uri="{BB962C8B-B14F-4D97-AF65-F5344CB8AC3E}">
        <p14:creationId xmlns:p14="http://schemas.microsoft.com/office/powerpoint/2010/main" val="3192116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r>
              <a:rPr lang="en-GB" baseline="0" dirty="0" smtClean="0">
                <a:solidFill>
                  <a:schemeClr val="tx2"/>
                </a:solidFill>
                <a:latin typeface="Segoe" pitchFamily="34" charset="0"/>
              </a:rPr>
              <a:t> items: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Classes with exactly one responsibility are easier to enforce encapsulation</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The focus minimizes the need for increased visibility.</a:t>
            </a:r>
          </a:p>
          <a:p>
            <a:endParaRPr lang="en-GB" baseline="0" dirty="0" smtClean="0">
              <a:solidFill>
                <a:schemeClr val="tx2"/>
              </a:solidFill>
              <a:latin typeface="Segoe" pitchFamily="34" charset="0"/>
            </a:endParaRPr>
          </a:p>
          <a:p>
            <a:r>
              <a:rPr lang="en-US" sz="1200" b="0" i="0" kern="1200" dirty="0" smtClean="0">
                <a:solidFill>
                  <a:schemeClr val="tx1"/>
                </a:solidFill>
                <a:effectLst/>
                <a:latin typeface="+mn-lt"/>
                <a:ea typeface="+mn-ea"/>
                <a:cs typeface="+mn-cs"/>
              </a:rPr>
              <a:t>SOLID (Single responsibility, Open-closed, </a:t>
            </a:r>
            <a:r>
              <a:rPr lang="en-US" sz="1200" b="0" i="0" kern="1200" dirty="0" err="1" smtClean="0">
                <a:solidFill>
                  <a:schemeClr val="tx1"/>
                </a:solidFill>
                <a:effectLst/>
                <a:latin typeface="+mn-lt"/>
                <a:ea typeface="+mn-ea"/>
                <a:cs typeface="+mn-cs"/>
              </a:rPr>
              <a:t>Liskov</a:t>
            </a:r>
            <a:r>
              <a:rPr lang="en-US" sz="1200" b="0" i="0" kern="1200" dirty="0" smtClean="0">
                <a:solidFill>
                  <a:schemeClr val="tx1"/>
                </a:solidFill>
                <a:effectLst/>
                <a:latin typeface="+mn-lt"/>
                <a:ea typeface="+mn-ea"/>
                <a:cs typeface="+mn-cs"/>
              </a:rPr>
              <a:t> substitution, Interface segregation and Dependency inversion) </a:t>
            </a:r>
            <a:endParaRPr lang="en-GB" b="0"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11</a:t>
            </a:fld>
            <a:endParaRPr lang="en-US" dirty="0"/>
          </a:p>
        </p:txBody>
      </p:sp>
    </p:spTree>
    <p:extLst>
      <p:ext uri="{BB962C8B-B14F-4D97-AF65-F5344CB8AC3E}">
        <p14:creationId xmlns:p14="http://schemas.microsoft.com/office/powerpoint/2010/main" val="3407583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Explain the advantages</a:t>
            </a:r>
            <a:r>
              <a:rPr lang="en-GB" baseline="0" dirty="0" smtClean="0">
                <a:solidFill>
                  <a:schemeClr val="tx2"/>
                </a:solidFill>
                <a:latin typeface="Segoe" pitchFamily="34" charset="0"/>
              </a:rPr>
              <a:t> of smaller classes.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Grady </a:t>
            </a:r>
            <a:r>
              <a:rPr lang="en-GB" baseline="0" dirty="0" err="1" smtClean="0">
                <a:solidFill>
                  <a:schemeClr val="tx2"/>
                </a:solidFill>
                <a:latin typeface="Segoe" pitchFamily="34" charset="0"/>
              </a:rPr>
              <a:t>Booch</a:t>
            </a:r>
            <a:r>
              <a:rPr lang="en-GB" baseline="0" dirty="0" smtClean="0">
                <a:solidFill>
                  <a:schemeClr val="tx2"/>
                </a:solidFill>
                <a:latin typeface="Segoe" pitchFamily="34" charset="0"/>
              </a:rPr>
              <a:t> (UML creator) quote: When your design is too complicated, make more classes.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It seems counter intuitive, but it actually helps a great deal.</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12</a:t>
            </a:fld>
            <a:endParaRPr lang="en-US" dirty="0"/>
          </a:p>
        </p:txBody>
      </p:sp>
    </p:spTree>
    <p:extLst>
      <p:ext uri="{BB962C8B-B14F-4D97-AF65-F5344CB8AC3E}">
        <p14:creationId xmlns:p14="http://schemas.microsoft.com/office/powerpoint/2010/main" val="1675438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 as an option.</a:t>
            </a:r>
          </a:p>
          <a:p>
            <a:endParaRPr lang="en-GB" dirty="0" smtClean="0">
              <a:solidFill>
                <a:schemeClr val="tx2"/>
              </a:solidFill>
              <a:latin typeface="Segoe" pitchFamily="34" charset="0"/>
            </a:endParaRPr>
          </a:p>
          <a:p>
            <a:r>
              <a:rPr lang="en-GB" dirty="0" smtClean="0">
                <a:solidFill>
                  <a:schemeClr val="tx2"/>
                </a:solidFill>
                <a:latin typeface="Segoe" pitchFamily="34" charset="0"/>
              </a:rPr>
              <a:t>How</a:t>
            </a:r>
            <a:r>
              <a:rPr lang="en-GB" baseline="0" dirty="0" smtClean="0">
                <a:solidFill>
                  <a:schemeClr val="tx2"/>
                </a:solidFill>
                <a:latin typeface="Segoe" pitchFamily="34" charset="0"/>
              </a:rPr>
              <a:t> does that speak to encapsulation and related design?</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It’s extreme, but it’s worth considering.</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13</a:t>
            </a:fld>
            <a:endParaRPr lang="en-US" dirty="0"/>
          </a:p>
        </p:txBody>
      </p:sp>
    </p:spTree>
    <p:extLst>
      <p:ext uri="{BB962C8B-B14F-4D97-AF65-F5344CB8AC3E}">
        <p14:creationId xmlns:p14="http://schemas.microsoft.com/office/powerpoint/2010/main" val="3350364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14</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How</a:t>
            </a:r>
            <a:r>
              <a:rPr lang="en-US" baseline="0" dirty="0" smtClean="0"/>
              <a:t> can we accomplish better encapsulation?</a:t>
            </a:r>
            <a:endParaRPr lang="en-US" dirty="0"/>
          </a:p>
        </p:txBody>
      </p:sp>
    </p:spTree>
    <p:extLst>
      <p:ext uri="{BB962C8B-B14F-4D97-AF65-F5344CB8AC3E}">
        <p14:creationId xmlns:p14="http://schemas.microsoft.com/office/powerpoint/2010/main" val="2354388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The key</a:t>
            </a:r>
            <a:r>
              <a:rPr lang="en-GB" baseline="0" dirty="0" smtClean="0">
                <a:solidFill>
                  <a:schemeClr val="tx2"/>
                </a:solidFill>
                <a:latin typeface="Segoe" pitchFamily="34" charset="0"/>
              </a:rPr>
              <a:t> discussion item is that we want to minimize the “what”, so that we can keep the “how” private.</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15</a:t>
            </a:fld>
            <a:endParaRPr lang="en-US" dirty="0"/>
          </a:p>
        </p:txBody>
      </p:sp>
    </p:spTree>
    <p:extLst>
      <p:ext uri="{BB962C8B-B14F-4D97-AF65-F5344CB8AC3E}">
        <p14:creationId xmlns:p14="http://schemas.microsoft.com/office/powerpoint/2010/main" val="3435529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Advantages is obvious</a:t>
            </a:r>
          </a:p>
          <a:p>
            <a:endParaRPr lang="en-GB" dirty="0" smtClean="0">
              <a:solidFill>
                <a:schemeClr val="tx2"/>
              </a:solidFill>
              <a:latin typeface="Segoe" pitchFamily="34" charset="0"/>
            </a:endParaRPr>
          </a:p>
          <a:p>
            <a:r>
              <a:rPr lang="en-GB" dirty="0" smtClean="0">
                <a:solidFill>
                  <a:schemeClr val="tx2"/>
                </a:solidFill>
                <a:latin typeface="Segoe" pitchFamily="34" charset="0"/>
              </a:rPr>
              <a:t>Concern: If the</a:t>
            </a:r>
            <a:r>
              <a:rPr lang="en-GB" baseline="0" dirty="0" smtClean="0">
                <a:solidFill>
                  <a:schemeClr val="tx2"/>
                </a:solidFill>
                <a:latin typeface="Segoe" pitchFamily="34" charset="0"/>
              </a:rPr>
              <a:t> class is just a data container, it adds extra work with minimal gain.</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16</a:t>
            </a:fld>
            <a:endParaRPr lang="en-US" dirty="0"/>
          </a:p>
        </p:txBody>
      </p:sp>
    </p:spTree>
    <p:extLst>
      <p:ext uri="{BB962C8B-B14F-4D97-AF65-F5344CB8AC3E}">
        <p14:creationId xmlns:p14="http://schemas.microsoft.com/office/powerpoint/2010/main" val="2306864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r>
              <a:rPr lang="en-GB" baseline="0" dirty="0" smtClean="0">
                <a:solidFill>
                  <a:schemeClr val="tx2"/>
                </a:solidFill>
                <a:latin typeface="Segoe" pitchFamily="34" charset="0"/>
              </a:rPr>
              <a:t> item:</a:t>
            </a:r>
          </a:p>
          <a:p>
            <a:endParaRPr lang="en-GB" baseline="0" dirty="0" smtClean="0">
              <a:solidFill>
                <a:schemeClr val="tx2"/>
              </a:solidFill>
              <a:latin typeface="Segoe" pitchFamily="34" charset="0"/>
            </a:endParaRPr>
          </a:p>
          <a:p>
            <a:r>
              <a:rPr lang="en-GB" dirty="0" smtClean="0">
                <a:solidFill>
                  <a:schemeClr val="tx2"/>
                </a:solidFill>
                <a:latin typeface="Segoe" pitchFamily="34" charset="0"/>
              </a:rPr>
              <a:t>If</a:t>
            </a:r>
            <a:r>
              <a:rPr lang="en-GB" baseline="0" dirty="0" smtClean="0">
                <a:solidFill>
                  <a:schemeClr val="tx2"/>
                </a:solidFill>
                <a:latin typeface="Segoe" pitchFamily="34" charset="0"/>
              </a:rPr>
              <a:t> an object is always in a valid state, then private methods can simply do their work.</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They need less error checking, because private methods can assume that an object is valid.</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17</a:t>
            </a:fld>
            <a:endParaRPr lang="en-US" dirty="0"/>
          </a:p>
        </p:txBody>
      </p:sp>
    </p:spTree>
    <p:extLst>
      <p:ext uri="{BB962C8B-B14F-4D97-AF65-F5344CB8AC3E}">
        <p14:creationId xmlns:p14="http://schemas.microsoft.com/office/powerpoint/2010/main" val="31870111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p>
          <a:p>
            <a:endParaRPr lang="en-GB" dirty="0" smtClean="0">
              <a:solidFill>
                <a:schemeClr val="tx2"/>
              </a:solidFill>
              <a:latin typeface="Segoe" pitchFamily="34" charset="0"/>
            </a:endParaRPr>
          </a:p>
          <a:p>
            <a:r>
              <a:rPr lang="en-GB" dirty="0" smtClean="0">
                <a:solidFill>
                  <a:schemeClr val="tx2"/>
                </a:solidFill>
                <a:latin typeface="Segoe" pitchFamily="34" charset="0"/>
              </a:rPr>
              <a:t>. Hiding direct access means hiding ‘how’</a:t>
            </a:r>
          </a:p>
          <a:p>
            <a:endParaRPr lang="en-GB"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18</a:t>
            </a:fld>
            <a:endParaRPr lang="en-US" dirty="0"/>
          </a:p>
        </p:txBody>
      </p:sp>
    </p:spTree>
    <p:extLst>
      <p:ext uri="{BB962C8B-B14F-4D97-AF65-F5344CB8AC3E}">
        <p14:creationId xmlns:p14="http://schemas.microsoft.com/office/powerpoint/2010/main" val="28259072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p>
          <a:p>
            <a:endParaRPr lang="en-GB" dirty="0" smtClean="0">
              <a:solidFill>
                <a:schemeClr val="tx2"/>
              </a:solidFill>
              <a:latin typeface="Segoe" pitchFamily="34" charset="0"/>
            </a:endParaRPr>
          </a:p>
          <a:p>
            <a:r>
              <a:rPr lang="en-GB" dirty="0" smtClean="0">
                <a:solidFill>
                  <a:schemeClr val="tx2"/>
                </a:solidFill>
                <a:latin typeface="Segoe" pitchFamily="34" charset="0"/>
              </a:rPr>
              <a:t>This protects</a:t>
            </a:r>
            <a:r>
              <a:rPr lang="en-GB" baseline="0" dirty="0" smtClean="0">
                <a:solidFill>
                  <a:schemeClr val="tx2"/>
                </a:solidFill>
                <a:latin typeface="Segoe" pitchFamily="34" charset="0"/>
              </a:rPr>
              <a:t> object invariants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Objects are valid</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Private, encapsulated items are hidden.</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19</a:t>
            </a:fld>
            <a:endParaRPr lang="en-US" dirty="0"/>
          </a:p>
        </p:txBody>
      </p:sp>
    </p:spTree>
    <p:extLst>
      <p:ext uri="{BB962C8B-B14F-4D97-AF65-F5344CB8AC3E}">
        <p14:creationId xmlns:p14="http://schemas.microsoft.com/office/powerpoint/2010/main" val="1853389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Encapsulation</a:t>
            </a:r>
            <a:r>
              <a:rPr lang="en-US" baseline="0" dirty="0" smtClean="0"/>
              <a:t> is a way to minimize how much of your code and design is visible to others.</a:t>
            </a:r>
          </a:p>
          <a:p>
            <a:r>
              <a:rPr lang="en-US" dirty="0" smtClean="0"/>
              <a:t>In</a:t>
            </a:r>
            <a:r>
              <a:rPr lang="en-US" baseline="0" dirty="0" smtClean="0"/>
              <a:t> this module we’ll go over techniques to hide as much of the implementation details as is prudent from external code. We’ll explain how this leads to a more maintainable code base, and enables you to change the implementation with minimal concern on other areas of the code.</a:t>
            </a:r>
          </a:p>
          <a:p>
            <a:endParaRPr lang="en-US" baseline="0" dirty="0" smtClean="0"/>
          </a:p>
          <a:p>
            <a:r>
              <a:rPr lang="en-US" baseline="0" dirty="0" smtClean="0"/>
              <a:t>It’s  also one of the core concepts in Object Oriented Programming. It’s how we isolate different elements of our programs so that we can move forward faster and with more speed.</a:t>
            </a:r>
          </a:p>
          <a:p>
            <a:endParaRPr lang="en-US" baseline="0" dirty="0" smtClean="0"/>
          </a:p>
          <a:p>
            <a:r>
              <a:rPr lang="en-US" baseline="0" dirty="0" smtClean="0"/>
              <a:t>Let’s explore the concepts, and how our programming languages enable us to achieve the isolation that we seek in different programming tasks.</a:t>
            </a:r>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25957564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This is a bigger discussion</a:t>
            </a:r>
          </a:p>
          <a:p>
            <a:endParaRPr lang="en-GB" dirty="0" smtClean="0">
              <a:solidFill>
                <a:schemeClr val="tx2"/>
              </a:solidFill>
              <a:latin typeface="Segoe" pitchFamily="34" charset="0"/>
            </a:endParaRPr>
          </a:p>
          <a:p>
            <a:r>
              <a:rPr lang="en-GB" dirty="0" smtClean="0">
                <a:solidFill>
                  <a:schemeClr val="tx2"/>
                </a:solidFill>
                <a:latin typeface="Segoe" pitchFamily="34" charset="0"/>
              </a:rPr>
              <a:t>How</a:t>
            </a:r>
            <a:r>
              <a:rPr lang="en-GB" baseline="0" dirty="0" smtClean="0">
                <a:solidFill>
                  <a:schemeClr val="tx2"/>
                </a:solidFill>
                <a:latin typeface="Segoe" pitchFamily="34" charset="0"/>
              </a:rPr>
              <a:t> best to keep all the object state coherent?</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Don’t want to make half a change.</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20</a:t>
            </a:fld>
            <a:endParaRPr lang="en-US" dirty="0"/>
          </a:p>
        </p:txBody>
      </p:sp>
    </p:spTree>
    <p:extLst>
      <p:ext uri="{BB962C8B-B14F-4D97-AF65-F5344CB8AC3E}">
        <p14:creationId xmlns:p14="http://schemas.microsoft.com/office/powerpoint/2010/main" val="3312784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p>
          <a:p>
            <a:endParaRPr lang="en-GB" dirty="0" smtClean="0">
              <a:solidFill>
                <a:schemeClr val="tx2"/>
              </a:solidFill>
              <a:latin typeface="Segoe" pitchFamily="34" charset="0"/>
            </a:endParaRPr>
          </a:p>
          <a:p>
            <a:r>
              <a:rPr lang="en-GB" dirty="0" smtClean="0">
                <a:solidFill>
                  <a:schemeClr val="tx2"/>
                </a:solidFill>
                <a:latin typeface="Segoe" pitchFamily="34" charset="0"/>
              </a:rPr>
              <a:t>There are layers</a:t>
            </a:r>
            <a:r>
              <a:rPr lang="en-GB" baseline="0" dirty="0" smtClean="0">
                <a:solidFill>
                  <a:schemeClr val="tx2"/>
                </a:solidFill>
                <a:latin typeface="Segoe" pitchFamily="34" charset="0"/>
              </a:rPr>
              <a:t> of encapsulation</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It’s not just Private and Public</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21</a:t>
            </a:fld>
            <a:endParaRPr lang="en-US" dirty="0"/>
          </a:p>
        </p:txBody>
      </p:sp>
    </p:spTree>
    <p:extLst>
      <p:ext uri="{BB962C8B-B14F-4D97-AF65-F5344CB8AC3E}">
        <p14:creationId xmlns:p14="http://schemas.microsoft.com/office/powerpoint/2010/main" val="1281345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 topics:</a:t>
            </a:r>
          </a:p>
          <a:p>
            <a:endParaRPr lang="en-GB" dirty="0" smtClean="0">
              <a:solidFill>
                <a:schemeClr val="tx2"/>
              </a:solidFill>
              <a:latin typeface="Segoe" pitchFamily="34" charset="0"/>
            </a:endParaRPr>
          </a:p>
          <a:p>
            <a:r>
              <a:rPr lang="en-GB" dirty="0" smtClean="0">
                <a:solidFill>
                  <a:schemeClr val="tx2"/>
                </a:solidFill>
                <a:latin typeface="Segoe" pitchFamily="34" charset="0"/>
              </a:rPr>
              <a:t>Code is read often</a:t>
            </a:r>
          </a:p>
          <a:p>
            <a:endParaRPr lang="en-GB" dirty="0" smtClean="0">
              <a:solidFill>
                <a:schemeClr val="tx2"/>
              </a:solidFill>
              <a:latin typeface="Segoe" pitchFamily="34" charset="0"/>
            </a:endParaRPr>
          </a:p>
          <a:p>
            <a:r>
              <a:rPr lang="en-GB" dirty="0" smtClean="0">
                <a:solidFill>
                  <a:schemeClr val="tx2"/>
                </a:solidFill>
                <a:latin typeface="Segoe" pitchFamily="34" charset="0"/>
              </a:rPr>
              <a:t>Be clear</a:t>
            </a:r>
          </a:p>
          <a:p>
            <a:endParaRPr lang="en-GB" dirty="0" smtClean="0">
              <a:solidFill>
                <a:schemeClr val="tx2"/>
              </a:solidFill>
              <a:latin typeface="Segoe" pitchFamily="34" charset="0"/>
            </a:endParaRPr>
          </a:p>
          <a:p>
            <a:r>
              <a:rPr lang="en-GB" dirty="0" smtClean="0">
                <a:solidFill>
                  <a:schemeClr val="tx2"/>
                </a:solidFill>
                <a:latin typeface="Segoe" pitchFamily="34" charset="0"/>
              </a:rPr>
              <a:t>But understand that</a:t>
            </a:r>
            <a:r>
              <a:rPr lang="en-GB" baseline="0" dirty="0" smtClean="0">
                <a:solidFill>
                  <a:schemeClr val="tx2"/>
                </a:solidFill>
                <a:latin typeface="Segoe" pitchFamily="34" charset="0"/>
              </a:rPr>
              <a:t> the default is a good idea.</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22</a:t>
            </a:fld>
            <a:endParaRPr lang="en-US" dirty="0"/>
          </a:p>
        </p:txBody>
      </p:sp>
    </p:spTree>
    <p:extLst>
      <p:ext uri="{BB962C8B-B14F-4D97-AF65-F5344CB8AC3E}">
        <p14:creationId xmlns:p14="http://schemas.microsoft.com/office/powerpoint/2010/main" val="37419711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This is not</a:t>
            </a:r>
            <a:r>
              <a:rPr lang="en-GB" baseline="0" dirty="0" smtClean="0">
                <a:solidFill>
                  <a:schemeClr val="tx2"/>
                </a:solidFill>
                <a:latin typeface="Segoe" pitchFamily="34" charset="0"/>
              </a:rPr>
              <a:t> an edge case, but it’s not completely common either.</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Discuss when to use.</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Discuss how to use.</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Point out how there is a disadvantage in that we can end up with duplicated code.</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23</a:t>
            </a:fld>
            <a:endParaRPr lang="en-US" dirty="0"/>
          </a:p>
        </p:txBody>
      </p:sp>
    </p:spTree>
    <p:extLst>
      <p:ext uri="{BB962C8B-B14F-4D97-AF65-F5344CB8AC3E}">
        <p14:creationId xmlns:p14="http://schemas.microsoft.com/office/powerpoint/2010/main" val="11783717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24</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Why are</a:t>
            </a:r>
            <a:r>
              <a:rPr lang="en-US" baseline="0" dirty="0" smtClean="0"/>
              <a:t> these practices going to help?</a:t>
            </a:r>
            <a:endParaRPr lang="en-US" dirty="0"/>
          </a:p>
        </p:txBody>
      </p:sp>
    </p:spTree>
    <p:extLst>
      <p:ext uri="{BB962C8B-B14F-4D97-AF65-F5344CB8AC3E}">
        <p14:creationId xmlns:p14="http://schemas.microsoft.com/office/powerpoint/2010/main" val="21103008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By</a:t>
            </a:r>
            <a:r>
              <a:rPr lang="en-GB" baseline="0" dirty="0" smtClean="0">
                <a:solidFill>
                  <a:schemeClr val="tx2"/>
                </a:solidFill>
                <a:latin typeface="Segoe" pitchFamily="34" charset="0"/>
              </a:rPr>
              <a:t> encapsulating as much as possible, we should create public interfaces that are more constant over time.</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25</a:t>
            </a:fld>
            <a:endParaRPr lang="en-US" dirty="0"/>
          </a:p>
        </p:txBody>
      </p:sp>
    </p:spTree>
    <p:extLst>
      <p:ext uri="{BB962C8B-B14F-4D97-AF65-F5344CB8AC3E}">
        <p14:creationId xmlns:p14="http://schemas.microsoft.com/office/powerpoint/2010/main" val="18566652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r>
              <a:rPr lang="en-GB" baseline="0" dirty="0" smtClean="0">
                <a:solidFill>
                  <a:schemeClr val="tx2"/>
                </a:solidFill>
                <a:latin typeface="Segoe" pitchFamily="34" charset="0"/>
              </a:rPr>
              <a:t> points: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What is a Leaky Abstraction?</a:t>
            </a:r>
          </a:p>
          <a:p>
            <a:r>
              <a:rPr lang="en-GB" sz="1200" b="0" i="0" kern="1200" baseline="0" dirty="0" smtClean="0">
                <a:solidFill>
                  <a:schemeClr val="tx2"/>
                </a:solidFill>
                <a:effectLst/>
                <a:latin typeface="Segoe" pitchFamily="34" charset="0"/>
                <a:ea typeface="+mn-ea"/>
                <a:cs typeface="+mn-cs"/>
              </a:rPr>
              <a:t>	</a:t>
            </a:r>
            <a:r>
              <a:rPr lang="en-US" sz="1200" b="0" i="0" kern="1200" dirty="0" smtClean="0">
                <a:solidFill>
                  <a:schemeClr val="tx1"/>
                </a:solidFill>
                <a:effectLst/>
                <a:latin typeface="+mn-lt"/>
                <a:ea typeface="+mn-ea"/>
                <a:cs typeface="+mn-cs"/>
              </a:rPr>
              <a:t>details and limitations of the implementation leak through</a:t>
            </a:r>
          </a:p>
          <a:p>
            <a:r>
              <a:rPr lang="en-US" sz="1200" b="0" i="0" kern="1200" baseline="0" dirty="0" smtClean="0">
                <a:solidFill>
                  <a:schemeClr val="tx1"/>
                </a:solidFill>
                <a:effectLst/>
                <a:latin typeface="+mn-lt"/>
                <a:ea typeface="+mn-ea"/>
                <a:cs typeface="+mn-cs"/>
              </a:rPr>
              <a:t>	ORM as exam	</a:t>
            </a:r>
            <a:endParaRPr lang="en-GB" baseline="0" dirty="0" smtClean="0">
              <a:solidFill>
                <a:schemeClr val="tx2"/>
              </a:solidFill>
              <a:latin typeface="Segoe" pitchFamily="34" charset="0"/>
            </a:endParaRP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Why will that lead to breaking changes?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Which makes everything easier to enhance.</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26</a:t>
            </a:fld>
            <a:endParaRPr lang="en-US" dirty="0"/>
          </a:p>
        </p:txBody>
      </p:sp>
    </p:spTree>
    <p:extLst>
      <p:ext uri="{BB962C8B-B14F-4D97-AF65-F5344CB8AC3E}">
        <p14:creationId xmlns:p14="http://schemas.microsoft.com/office/powerpoint/2010/main" val="11202926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Over time, implementations may</a:t>
            </a:r>
            <a:r>
              <a:rPr lang="en-GB" baseline="0" dirty="0" smtClean="0">
                <a:solidFill>
                  <a:schemeClr val="tx2"/>
                </a:solidFill>
                <a:latin typeface="Segoe" pitchFamily="34" charset="0"/>
              </a:rPr>
              <a:t> change:</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 Better algorithm</a:t>
            </a:r>
          </a:p>
          <a:p>
            <a:r>
              <a:rPr lang="en-GB" baseline="0" dirty="0" smtClean="0">
                <a:solidFill>
                  <a:schemeClr val="tx2"/>
                </a:solidFill>
                <a:latin typeface="Segoe" pitchFamily="34" charset="0"/>
              </a:rPr>
              <a:t>. Better performance</a:t>
            </a:r>
          </a:p>
          <a:p>
            <a:r>
              <a:rPr lang="en-GB" baseline="0" dirty="0" smtClean="0">
                <a:solidFill>
                  <a:schemeClr val="tx2"/>
                </a:solidFill>
                <a:latin typeface="Segoe" pitchFamily="34" charset="0"/>
              </a:rPr>
              <a:t>. Updates to dependencies.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If those are private, no worries.</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27</a:t>
            </a:fld>
            <a:endParaRPr lang="en-US" dirty="0"/>
          </a:p>
        </p:txBody>
      </p:sp>
    </p:spTree>
    <p:extLst>
      <p:ext uri="{BB962C8B-B14F-4D97-AF65-F5344CB8AC3E}">
        <p14:creationId xmlns:p14="http://schemas.microsoft.com/office/powerpoint/2010/main" val="30929255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 going to review a</a:t>
            </a:r>
            <a:r>
              <a:rPr lang="en-US" baseline="0" dirty="0" smtClean="0"/>
              <a:t> few of the .NET core elements and discuss how these are applied.</a:t>
            </a:r>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28</a:t>
            </a:fld>
            <a:endParaRPr lang="en-US"/>
          </a:p>
        </p:txBody>
      </p:sp>
    </p:spTree>
    <p:extLst>
      <p:ext uri="{BB962C8B-B14F-4D97-AF65-F5344CB8AC3E}">
        <p14:creationId xmlns:p14="http://schemas.microsoft.com/office/powerpoint/2010/main" val="961491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3</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8711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Encapsulation</a:t>
            </a:r>
            <a:r>
              <a:rPr lang="en-US" baseline="0" dirty="0" smtClean="0"/>
              <a:t> is a way to minimize how much of your code and design is visible to others.</a:t>
            </a:r>
          </a:p>
          <a:p>
            <a:r>
              <a:rPr lang="en-US" dirty="0" smtClean="0"/>
              <a:t>In</a:t>
            </a:r>
            <a:r>
              <a:rPr lang="en-US" baseline="0" dirty="0" smtClean="0"/>
              <a:t> this module we’ll go over techniques to hide as much of the implementation details as is prudent from external code. We’ll explain how this leads to a more maintainable code base, and enables you to change the implementation with minimal concern on other areas of the code.</a:t>
            </a:r>
          </a:p>
          <a:p>
            <a:endParaRPr lang="en-US" baseline="0" dirty="0" smtClean="0"/>
          </a:p>
          <a:p>
            <a:r>
              <a:rPr lang="en-US" baseline="0" dirty="0" smtClean="0"/>
              <a:t>It’s  also one of the core concepts in Object Oriented Programming. It’s how we isolate different elements of our programs so that we can move forward faster and with more speed.</a:t>
            </a:r>
          </a:p>
          <a:p>
            <a:endParaRPr lang="en-US" baseline="0" dirty="0" smtClean="0"/>
          </a:p>
          <a:p>
            <a:r>
              <a:rPr lang="en-US" baseline="0" dirty="0" smtClean="0"/>
              <a:t>Let’s explore the concepts, and how our programming languages enable us to achieve the isolation that we seek in different programming tasks.</a:t>
            </a:r>
          </a:p>
        </p:txBody>
      </p:sp>
      <p:sp>
        <p:nvSpPr>
          <p:cNvPr id="4" name="Slide Number Placeholder 3"/>
          <p:cNvSpPr>
            <a:spLocks noGrp="1"/>
          </p:cNvSpPr>
          <p:nvPr>
            <p:ph type="sldNum" sz="quarter" idx="10"/>
          </p:nvPr>
        </p:nvSpPr>
        <p:spPr/>
        <p:txBody>
          <a:bodyPr/>
          <a:lstStyle/>
          <a:p>
            <a:fld id="{13F0F35F-DD44-4607-AEC1-49D7A4BC4066}" type="slidenum">
              <a:rPr lang="en-US" smtClean="0"/>
              <a:pPr/>
              <a:t>4</a:t>
            </a:fld>
            <a:endParaRPr lang="en-US" dirty="0"/>
          </a:p>
        </p:txBody>
      </p:sp>
    </p:spTree>
    <p:extLst>
      <p:ext uri="{BB962C8B-B14F-4D97-AF65-F5344CB8AC3E}">
        <p14:creationId xmlns:p14="http://schemas.microsoft.com/office/powerpoint/2010/main" val="1476890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5</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58161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Read through the definition.</a:t>
            </a:r>
          </a:p>
          <a:p>
            <a:endParaRPr lang="en-GB" dirty="0" smtClean="0">
              <a:solidFill>
                <a:schemeClr val="tx2"/>
              </a:solidFill>
              <a:latin typeface="Segoe" pitchFamily="34" charset="0"/>
            </a:endParaRPr>
          </a:p>
          <a:p>
            <a:r>
              <a:rPr lang="en-GB" dirty="0" smtClean="0">
                <a:solidFill>
                  <a:schemeClr val="tx2"/>
                </a:solidFill>
                <a:latin typeface="Segoe" pitchFamily="34" charset="0"/>
              </a:rPr>
              <a:t>Explain why it creates more maintainable programs.</a:t>
            </a:r>
          </a:p>
          <a:p>
            <a:r>
              <a:rPr lang="en-GB" dirty="0" smtClean="0">
                <a:solidFill>
                  <a:schemeClr val="tx2"/>
                </a:solidFill>
                <a:latin typeface="Segoe" pitchFamily="34" charset="0"/>
              </a:rPr>
              <a:t>	-hiding</a:t>
            </a:r>
            <a:r>
              <a:rPr lang="en-GB" baseline="0" dirty="0" smtClean="0">
                <a:solidFill>
                  <a:schemeClr val="tx2"/>
                </a:solidFill>
                <a:latin typeface="Segoe" pitchFamily="34" charset="0"/>
              </a:rPr>
              <a:t> </a:t>
            </a:r>
            <a:r>
              <a:rPr lang="en-GB" baseline="0" dirty="0" err="1" smtClean="0">
                <a:solidFill>
                  <a:schemeClr val="tx2"/>
                </a:solidFill>
                <a:latin typeface="Segoe" pitchFamily="34" charset="0"/>
              </a:rPr>
              <a:t>complexty</a:t>
            </a:r>
            <a:endParaRPr lang="en-GB" dirty="0" smtClean="0">
              <a:solidFill>
                <a:schemeClr val="tx2"/>
              </a:solidFill>
              <a:latin typeface="Segoe" pitchFamily="34" charset="0"/>
            </a:endParaRPr>
          </a:p>
          <a:p>
            <a:endParaRPr lang="en-GB" dirty="0" smtClean="0">
              <a:solidFill>
                <a:schemeClr val="tx2"/>
              </a:solidFill>
              <a:latin typeface="Segoe" pitchFamily="34" charset="0"/>
            </a:endParaRPr>
          </a:p>
          <a:p>
            <a:r>
              <a:rPr lang="en-GB" dirty="0" smtClean="0">
                <a:solidFill>
                  <a:schemeClr val="tx2"/>
                </a:solidFill>
                <a:latin typeface="Segoe" pitchFamily="34" charset="0"/>
              </a:rPr>
              <a:t>Define</a:t>
            </a:r>
            <a:r>
              <a:rPr lang="en-GB" baseline="0" dirty="0" smtClean="0">
                <a:solidFill>
                  <a:schemeClr val="tx2"/>
                </a:solidFill>
                <a:latin typeface="Segoe" pitchFamily="34" charset="0"/>
              </a:rPr>
              <a:t> “scope” for the views.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Explain that “program element” can be a data field, method, property, or anything else.</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6</a:t>
            </a:fld>
            <a:endParaRPr lang="en-US" dirty="0"/>
          </a:p>
        </p:txBody>
      </p:sp>
    </p:spTree>
    <p:extLst>
      <p:ext uri="{BB962C8B-B14F-4D97-AF65-F5344CB8AC3E}">
        <p14:creationId xmlns:p14="http://schemas.microsoft.com/office/powerpoint/2010/main" val="1542757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Explain</a:t>
            </a:r>
            <a:r>
              <a:rPr lang="en-GB" baseline="0" dirty="0" smtClean="0">
                <a:solidFill>
                  <a:schemeClr val="tx2"/>
                </a:solidFill>
                <a:latin typeface="Segoe" pitchFamily="34" charset="0"/>
              </a:rPr>
              <a:t> and discuss each of these advantages.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Why is less visibility better?</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Discuss the continuum, public, protected, internal, private.</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7</a:t>
            </a:fld>
            <a:endParaRPr lang="en-US" dirty="0"/>
          </a:p>
        </p:txBody>
      </p:sp>
    </p:spTree>
    <p:extLst>
      <p:ext uri="{BB962C8B-B14F-4D97-AF65-F5344CB8AC3E}">
        <p14:creationId xmlns:p14="http://schemas.microsoft.com/office/powerpoint/2010/main" val="1856178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The C# language</a:t>
            </a:r>
            <a:r>
              <a:rPr lang="en-GB" baseline="0" dirty="0" smtClean="0">
                <a:solidFill>
                  <a:schemeClr val="tx2"/>
                </a:solidFill>
                <a:latin typeface="Segoe" pitchFamily="34" charset="0"/>
              </a:rPr>
              <a:t> (and VB.NET) provide a rich vocabulary to specify the accessibility of each element.</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Note that the default accessibility is limited. That’s to encourage you to create elements with less visibility. (but it’s a good idea to be explicit for readability)</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Good rule of thumb is to start limited and slowly expose as you need it.</a:t>
            </a:r>
          </a:p>
        </p:txBody>
      </p:sp>
      <p:sp>
        <p:nvSpPr>
          <p:cNvPr id="4" name="Slide Number Placeholder 3"/>
          <p:cNvSpPr>
            <a:spLocks noGrp="1"/>
          </p:cNvSpPr>
          <p:nvPr>
            <p:ph type="sldNum" sz="quarter" idx="10"/>
          </p:nvPr>
        </p:nvSpPr>
        <p:spPr/>
        <p:txBody>
          <a:bodyPr/>
          <a:lstStyle/>
          <a:p>
            <a:fld id="{13F0F35F-DD44-4607-AEC1-49D7A4BC4066}" type="slidenum">
              <a:rPr lang="en-US" smtClean="0"/>
              <a:pPr/>
              <a:t>8</a:t>
            </a:fld>
            <a:endParaRPr lang="en-US" dirty="0"/>
          </a:p>
        </p:txBody>
      </p:sp>
    </p:spTree>
    <p:extLst>
      <p:ext uri="{BB962C8B-B14F-4D97-AF65-F5344CB8AC3E}">
        <p14:creationId xmlns:p14="http://schemas.microsoft.com/office/powerpoint/2010/main" val="314828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9</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The</a:t>
            </a:r>
            <a:r>
              <a:rPr lang="en-US" baseline="0" dirty="0" smtClean="0"/>
              <a:t> rest of this presentation is a set of guidelines that can help limit accessibility and </a:t>
            </a:r>
            <a:r>
              <a:rPr lang="en-US" baseline="0" smtClean="0"/>
              <a:t>promote encapsulation</a:t>
            </a:r>
          </a:p>
          <a:p>
            <a:endParaRPr lang="en-US" dirty="0"/>
          </a:p>
        </p:txBody>
      </p:sp>
    </p:spTree>
    <p:extLst>
      <p:ext uri="{BB962C8B-B14F-4D97-AF65-F5344CB8AC3E}">
        <p14:creationId xmlns:p14="http://schemas.microsoft.com/office/powerpoint/2010/main" val="17981419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7FBA00"/>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193271" y="3376350"/>
            <a:ext cx="8409867" cy="1692617"/>
          </a:xfrm>
          <a:prstGeom prst="rect">
            <a:avLst/>
          </a:prstGeom>
          <a:solidFill>
            <a:srgbClr val="82BF36"/>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38913486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dirty="0"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1450" y="177800"/>
            <a:ext cx="2857500" cy="1143000"/>
          </a:xfrm>
          <a:prstGeom prst="rect">
            <a:avLst/>
          </a:prstGeom>
        </p:spPr>
      </p:pic>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lvl1pPr>
            <a:lvl2pPr>
              <a:defRPr>
                <a:solidFill>
                  <a:schemeClr val="tx1">
                    <a:lumMod val="75000"/>
                    <a:lumOff val="2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©2013 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7" r:id="rId3"/>
    <p:sldLayoutId id="2147483663" r:id="rId4"/>
    <p:sldLayoutId id="2147483664" r:id="rId5"/>
    <p:sldLayoutId id="2147483665" r:id="rId6"/>
    <p:sldLayoutId id="2147483666" r:id="rId7"/>
    <p:sldLayoutId id="2147483668" r:id="rId8"/>
    <p:sldLayoutId id="2147483669" r:id="rId9"/>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smtClean="0"/>
              <a:t>Bill Wagner | Software Consultant</a:t>
            </a:r>
          </a:p>
          <a:p>
            <a:r>
              <a:rPr lang="en-US" dirty="0" smtClean="0"/>
              <a:t>James Sturtevant | Senior Technical Evangelist, Microsoft</a:t>
            </a:r>
            <a:endParaRPr lang="en-US" dirty="0"/>
          </a:p>
        </p:txBody>
      </p:sp>
      <p:sp>
        <p:nvSpPr>
          <p:cNvPr id="2" name="Title 1"/>
          <p:cNvSpPr>
            <a:spLocks noGrp="1"/>
          </p:cNvSpPr>
          <p:nvPr>
            <p:ph type="ctrTitle"/>
          </p:nvPr>
        </p:nvSpPr>
        <p:spPr/>
        <p:txBody>
          <a:bodyPr/>
          <a:lstStyle/>
          <a:p>
            <a:r>
              <a:rPr lang="en-US" sz="4000" dirty="0" smtClean="0"/>
              <a:t>Object Oriented Practices</a:t>
            </a:r>
            <a:endParaRPr lang="en-US" sz="4000" dirty="0"/>
          </a:p>
        </p:txBody>
      </p:sp>
    </p:spTree>
    <p:extLst>
      <p:ext uri="{BB962C8B-B14F-4D97-AF65-F5344CB8AC3E}">
        <p14:creationId xmlns:p14="http://schemas.microsoft.com/office/powerpoint/2010/main" val="1665733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‘Small’ is a relative term</a:t>
            </a:r>
          </a:p>
          <a:p>
            <a:pPr lvl="1"/>
            <a:r>
              <a:rPr lang="en-GB" dirty="0" smtClean="0"/>
              <a:t>Avoid Feature Creep</a:t>
            </a:r>
          </a:p>
          <a:p>
            <a:pPr lvl="1"/>
            <a:r>
              <a:rPr lang="en-GB" dirty="0" smtClean="0"/>
              <a:t>Minimize the public API</a:t>
            </a:r>
          </a:p>
          <a:p>
            <a:r>
              <a:rPr lang="en-GB" dirty="0" smtClean="0"/>
              <a:t>Avoid any Unnecessary Additions</a:t>
            </a:r>
          </a:p>
          <a:p>
            <a:pPr lvl="1"/>
            <a:r>
              <a:rPr lang="en-GB" dirty="0" smtClean="0"/>
              <a:t>Consider More classes</a:t>
            </a:r>
          </a:p>
          <a:p>
            <a:pPr lvl="1"/>
            <a:r>
              <a:rPr lang="en-GB" dirty="0" smtClean="0"/>
              <a:t>Avoid extra convenience methods</a:t>
            </a:r>
          </a:p>
          <a:p>
            <a:endParaRPr lang="en-GB" dirty="0"/>
          </a:p>
        </p:txBody>
      </p:sp>
      <p:sp>
        <p:nvSpPr>
          <p:cNvPr id="2" name="Title 1"/>
          <p:cNvSpPr>
            <a:spLocks noGrp="1"/>
          </p:cNvSpPr>
          <p:nvPr>
            <p:ph type="title"/>
          </p:nvPr>
        </p:nvSpPr>
        <p:spPr/>
        <p:txBody>
          <a:bodyPr/>
          <a:lstStyle/>
          <a:p>
            <a:r>
              <a:rPr lang="en-US" dirty="0" smtClean="0"/>
              <a:t>Strive for ‘Small’ Classes</a:t>
            </a:r>
            <a:endParaRPr lang="en-US" dirty="0"/>
          </a:p>
        </p:txBody>
      </p:sp>
    </p:spTree>
    <p:extLst>
      <p:ext uri="{BB962C8B-B14F-4D97-AF65-F5344CB8AC3E}">
        <p14:creationId xmlns:p14="http://schemas.microsoft.com/office/powerpoint/2010/main" val="1566828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A class should be responsible for exactly one item of functionality</a:t>
            </a:r>
          </a:p>
          <a:p>
            <a:pPr lvl="1"/>
            <a:r>
              <a:rPr lang="en-GB" dirty="0" smtClean="0"/>
              <a:t>Related to Separation of Concerns</a:t>
            </a:r>
          </a:p>
          <a:p>
            <a:pPr lvl="1"/>
            <a:r>
              <a:rPr lang="en-GB" dirty="0" smtClean="0"/>
              <a:t>The ‘S’ in the SOLID Principles</a:t>
            </a:r>
          </a:p>
          <a:p>
            <a:endParaRPr lang="en-GB" dirty="0"/>
          </a:p>
        </p:txBody>
      </p:sp>
      <p:sp>
        <p:nvSpPr>
          <p:cNvPr id="2" name="Title 1"/>
          <p:cNvSpPr>
            <a:spLocks noGrp="1"/>
          </p:cNvSpPr>
          <p:nvPr>
            <p:ph type="title"/>
          </p:nvPr>
        </p:nvSpPr>
        <p:spPr/>
        <p:txBody>
          <a:bodyPr/>
          <a:lstStyle/>
          <a:p>
            <a:r>
              <a:rPr lang="en-US" dirty="0" smtClean="0"/>
              <a:t>Single Responsibility Principle</a:t>
            </a:r>
            <a:endParaRPr lang="en-US" dirty="0"/>
          </a:p>
        </p:txBody>
      </p:sp>
    </p:spTree>
    <p:extLst>
      <p:ext uri="{BB962C8B-B14F-4D97-AF65-F5344CB8AC3E}">
        <p14:creationId xmlns:p14="http://schemas.microsoft.com/office/powerpoint/2010/main" val="3548929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Classes with smaller scope almost always have smaller public APIs</a:t>
            </a:r>
          </a:p>
          <a:p>
            <a:r>
              <a:rPr lang="en-GB" dirty="0" smtClean="0"/>
              <a:t>Easier to understand</a:t>
            </a:r>
            <a:endParaRPr lang="en-GB" dirty="0"/>
          </a:p>
        </p:txBody>
      </p:sp>
      <p:sp>
        <p:nvSpPr>
          <p:cNvPr id="2" name="Title 1"/>
          <p:cNvSpPr>
            <a:spLocks noGrp="1"/>
          </p:cNvSpPr>
          <p:nvPr>
            <p:ph type="title"/>
          </p:nvPr>
        </p:nvSpPr>
        <p:spPr/>
        <p:txBody>
          <a:bodyPr/>
          <a:lstStyle/>
          <a:p>
            <a:r>
              <a:rPr lang="en-US" dirty="0" smtClean="0"/>
              <a:t>Why is Smaller Easier?</a:t>
            </a:r>
            <a:endParaRPr lang="en-US" dirty="0"/>
          </a:p>
        </p:txBody>
      </p:sp>
    </p:spTree>
    <p:extLst>
      <p:ext uri="{BB962C8B-B14F-4D97-AF65-F5344CB8AC3E}">
        <p14:creationId xmlns:p14="http://schemas.microsoft.com/office/powerpoint/2010/main" val="1685921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Consider what a class with a single public Method looks like</a:t>
            </a:r>
          </a:p>
          <a:p>
            <a:r>
              <a:rPr lang="en-GB" dirty="0" smtClean="0"/>
              <a:t>How can items be encapsulated?</a:t>
            </a:r>
          </a:p>
          <a:p>
            <a:r>
              <a:rPr lang="en-GB" dirty="0" smtClean="0"/>
              <a:t>How much is encapsulated?</a:t>
            </a:r>
          </a:p>
          <a:p>
            <a:endParaRPr lang="en-GB" dirty="0"/>
          </a:p>
        </p:txBody>
      </p:sp>
      <p:sp>
        <p:nvSpPr>
          <p:cNvPr id="2" name="Title 1"/>
          <p:cNvSpPr>
            <a:spLocks noGrp="1"/>
          </p:cNvSpPr>
          <p:nvPr>
            <p:ph type="title"/>
          </p:nvPr>
        </p:nvSpPr>
        <p:spPr/>
        <p:txBody>
          <a:bodyPr/>
          <a:lstStyle/>
          <a:p>
            <a:r>
              <a:rPr lang="en-US" dirty="0" smtClean="0"/>
              <a:t>Thought Exercise: Class with One Public API</a:t>
            </a:r>
            <a:endParaRPr lang="en-US" dirty="0"/>
          </a:p>
        </p:txBody>
      </p:sp>
    </p:spTree>
    <p:extLst>
      <p:ext uri="{BB962C8B-B14F-4D97-AF65-F5344CB8AC3E}">
        <p14:creationId xmlns:p14="http://schemas.microsoft.com/office/powerpoint/2010/main" val="999993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Encapsulation Practices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24461806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Fewer public methods means minimal surface area</a:t>
            </a:r>
          </a:p>
          <a:p>
            <a:r>
              <a:rPr lang="en-GB" dirty="0" smtClean="0"/>
              <a:t>Minimal Surface Area means opportunities for encapsulation</a:t>
            </a:r>
          </a:p>
          <a:p>
            <a:endParaRPr lang="en-GB" dirty="0"/>
          </a:p>
        </p:txBody>
      </p:sp>
      <p:sp>
        <p:nvSpPr>
          <p:cNvPr id="2" name="Title 1"/>
          <p:cNvSpPr>
            <a:spLocks noGrp="1"/>
          </p:cNvSpPr>
          <p:nvPr>
            <p:ph type="title"/>
          </p:nvPr>
        </p:nvSpPr>
        <p:spPr/>
        <p:txBody>
          <a:bodyPr/>
          <a:lstStyle/>
          <a:p>
            <a:r>
              <a:rPr lang="en-US" dirty="0" smtClean="0"/>
              <a:t>Practice: Public Methods are Minimized</a:t>
            </a:r>
            <a:endParaRPr lang="en-US" dirty="0"/>
          </a:p>
        </p:txBody>
      </p:sp>
    </p:spTree>
    <p:extLst>
      <p:ext uri="{BB962C8B-B14F-4D97-AF65-F5344CB8AC3E}">
        <p14:creationId xmlns:p14="http://schemas.microsoft.com/office/powerpoint/2010/main" val="1864149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Advantages:</a:t>
            </a:r>
          </a:p>
          <a:p>
            <a:pPr lvl="1"/>
            <a:r>
              <a:rPr lang="en-GB" dirty="0" smtClean="0"/>
              <a:t>Gated access through properties</a:t>
            </a:r>
          </a:p>
          <a:p>
            <a:pPr lvl="1"/>
            <a:r>
              <a:rPr lang="en-GB" dirty="0" smtClean="0"/>
              <a:t>Validation on any updates or modifications</a:t>
            </a:r>
          </a:p>
          <a:p>
            <a:pPr lvl="1"/>
            <a:r>
              <a:rPr lang="en-GB" dirty="0" smtClean="0"/>
              <a:t>Storage model can change without affecting client code.</a:t>
            </a:r>
          </a:p>
          <a:p>
            <a:r>
              <a:rPr lang="en-GB" dirty="0" smtClean="0"/>
              <a:t>Concerns:</a:t>
            </a:r>
          </a:p>
          <a:p>
            <a:pPr lvl="1"/>
            <a:r>
              <a:rPr lang="en-GB" dirty="0" smtClean="0"/>
              <a:t>Can provide layers of latency without value.</a:t>
            </a:r>
            <a:endParaRPr lang="en-GB" dirty="0"/>
          </a:p>
        </p:txBody>
      </p:sp>
      <p:sp>
        <p:nvSpPr>
          <p:cNvPr id="2" name="Title 1"/>
          <p:cNvSpPr>
            <a:spLocks noGrp="1"/>
          </p:cNvSpPr>
          <p:nvPr>
            <p:ph type="title"/>
          </p:nvPr>
        </p:nvSpPr>
        <p:spPr/>
        <p:txBody>
          <a:bodyPr/>
          <a:lstStyle/>
          <a:p>
            <a:r>
              <a:rPr lang="en-US" dirty="0" smtClean="0"/>
              <a:t>Practice: All Member Fields are Private</a:t>
            </a:r>
            <a:endParaRPr lang="en-US" dirty="0"/>
          </a:p>
        </p:txBody>
      </p:sp>
    </p:spTree>
    <p:extLst>
      <p:ext uri="{BB962C8B-B14F-4D97-AF65-F5344CB8AC3E}">
        <p14:creationId xmlns:p14="http://schemas.microsoft.com/office/powerpoint/2010/main" val="804250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Advantages:</a:t>
            </a:r>
          </a:p>
          <a:p>
            <a:pPr lvl="1"/>
            <a:r>
              <a:rPr lang="en-GB" dirty="0" smtClean="0"/>
              <a:t>An object can be guaranteed to be in a valid state</a:t>
            </a:r>
          </a:p>
          <a:p>
            <a:pPr lvl="1"/>
            <a:r>
              <a:rPr lang="en-GB" dirty="0" smtClean="0"/>
              <a:t>Invalid transformations are blocked</a:t>
            </a:r>
          </a:p>
          <a:p>
            <a:pPr lvl="1"/>
            <a:r>
              <a:rPr lang="en-GB" dirty="0" smtClean="0"/>
              <a:t>Private methods can assume a valid state</a:t>
            </a:r>
          </a:p>
          <a:p>
            <a:endParaRPr lang="en-GB" dirty="0"/>
          </a:p>
        </p:txBody>
      </p:sp>
      <p:sp>
        <p:nvSpPr>
          <p:cNvPr id="2" name="Title 1"/>
          <p:cNvSpPr>
            <a:spLocks noGrp="1"/>
          </p:cNvSpPr>
          <p:nvPr>
            <p:ph type="title"/>
          </p:nvPr>
        </p:nvSpPr>
        <p:spPr/>
        <p:txBody>
          <a:bodyPr/>
          <a:lstStyle/>
          <a:p>
            <a:r>
              <a:rPr lang="en-US" dirty="0" smtClean="0"/>
              <a:t>Practice: Properties Provide Validation</a:t>
            </a:r>
            <a:endParaRPr lang="en-US" dirty="0"/>
          </a:p>
        </p:txBody>
      </p:sp>
    </p:spTree>
    <p:extLst>
      <p:ext uri="{BB962C8B-B14F-4D97-AF65-F5344CB8AC3E}">
        <p14:creationId xmlns:p14="http://schemas.microsoft.com/office/powerpoint/2010/main" val="1507712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Can return computed data</a:t>
            </a:r>
          </a:p>
          <a:p>
            <a:r>
              <a:rPr lang="en-GB" dirty="0" smtClean="0"/>
              <a:t>Can return interface reference</a:t>
            </a:r>
          </a:p>
          <a:p>
            <a:pPr lvl="1"/>
            <a:r>
              <a:rPr lang="en-GB" dirty="0" smtClean="0"/>
              <a:t>Instead of direct access</a:t>
            </a:r>
          </a:p>
          <a:p>
            <a:r>
              <a:rPr lang="en-GB" dirty="0" smtClean="0"/>
              <a:t>Can return a transformation</a:t>
            </a:r>
          </a:p>
          <a:p>
            <a:endParaRPr lang="en-GB" dirty="0"/>
          </a:p>
        </p:txBody>
      </p:sp>
      <p:sp>
        <p:nvSpPr>
          <p:cNvPr id="2" name="Title 1"/>
          <p:cNvSpPr>
            <a:spLocks noGrp="1"/>
          </p:cNvSpPr>
          <p:nvPr>
            <p:ph type="title"/>
          </p:nvPr>
        </p:nvSpPr>
        <p:spPr/>
        <p:txBody>
          <a:bodyPr/>
          <a:lstStyle/>
          <a:p>
            <a:r>
              <a:rPr lang="en-US" dirty="0" smtClean="0"/>
              <a:t>Practice: Public Accessors Provide Safe Access</a:t>
            </a:r>
            <a:endParaRPr lang="en-US" dirty="0"/>
          </a:p>
        </p:txBody>
      </p:sp>
    </p:spTree>
    <p:extLst>
      <p:ext uri="{BB962C8B-B14F-4D97-AF65-F5344CB8AC3E}">
        <p14:creationId xmlns:p14="http://schemas.microsoft.com/office/powerpoint/2010/main" val="1673930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“Gated” API for any changes</a:t>
            </a:r>
          </a:p>
          <a:p>
            <a:r>
              <a:rPr lang="en-GB" dirty="0" smtClean="0"/>
              <a:t>Ensures Validity</a:t>
            </a:r>
          </a:p>
          <a:p>
            <a:pPr lvl="1"/>
            <a:r>
              <a:rPr lang="en-GB" dirty="0" smtClean="0"/>
              <a:t>Throw exception on invalid transformations</a:t>
            </a:r>
          </a:p>
          <a:p>
            <a:r>
              <a:rPr lang="en-GB" dirty="0" smtClean="0"/>
              <a:t>Keep Object state consistent</a:t>
            </a:r>
            <a:endParaRPr lang="en-GB" dirty="0"/>
          </a:p>
        </p:txBody>
      </p:sp>
      <p:sp>
        <p:nvSpPr>
          <p:cNvPr id="2" name="Title 1"/>
          <p:cNvSpPr>
            <a:spLocks noGrp="1"/>
          </p:cNvSpPr>
          <p:nvPr>
            <p:ph type="title"/>
          </p:nvPr>
        </p:nvSpPr>
        <p:spPr/>
        <p:txBody>
          <a:bodyPr/>
          <a:lstStyle/>
          <a:p>
            <a:r>
              <a:rPr lang="en-US" dirty="0" smtClean="0"/>
              <a:t>Practice: Public </a:t>
            </a:r>
            <a:r>
              <a:rPr lang="en-US" dirty="0" err="1" smtClean="0"/>
              <a:t>Mutators</a:t>
            </a:r>
            <a:r>
              <a:rPr lang="en-US" dirty="0" smtClean="0"/>
              <a:t> Require Validation</a:t>
            </a:r>
            <a:endParaRPr lang="en-US" dirty="0"/>
          </a:p>
        </p:txBody>
      </p:sp>
    </p:spTree>
    <p:extLst>
      <p:ext uri="{BB962C8B-B14F-4D97-AF65-F5344CB8AC3E}">
        <p14:creationId xmlns:p14="http://schemas.microsoft.com/office/powerpoint/2010/main" val="2509517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Course Topics</a:t>
            </a:r>
            <a:endParaRPr lang="en-US" dirty="0"/>
          </a:p>
        </p:txBody>
      </p:sp>
      <p:grpSp>
        <p:nvGrpSpPr>
          <p:cNvPr id="8" name="Group 7"/>
          <p:cNvGrpSpPr/>
          <p:nvPr/>
        </p:nvGrpSpPr>
        <p:grpSpPr>
          <a:xfrm>
            <a:off x="10058403" y="6159141"/>
            <a:ext cx="1989103" cy="572303"/>
            <a:chOff x="209826" y="188373"/>
            <a:chExt cx="2281581" cy="656454"/>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826" y="188373"/>
              <a:ext cx="656454" cy="656454"/>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2830" y="348577"/>
              <a:ext cx="1578577" cy="386507"/>
            </a:xfrm>
            <a:prstGeom prst="rect">
              <a:avLst/>
            </a:prstGeom>
          </p:spPr>
        </p:pic>
      </p:gr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22886230"/>
              </p:ext>
            </p:extLst>
          </p:nvPr>
        </p:nvGraphicFramePr>
        <p:xfrm>
          <a:off x="379413" y="1417632"/>
          <a:ext cx="11525250" cy="5319475"/>
        </p:xfrm>
        <a:graphic>
          <a:graphicData uri="http://schemas.openxmlformats.org/drawingml/2006/table">
            <a:tbl>
              <a:tblPr firstRow="1" bandRow="1">
                <a:tableStyleId>{5C22544A-7EE6-4342-B048-85BDC9FD1C3A}</a:tableStyleId>
              </a:tblPr>
              <a:tblGrid>
                <a:gridCol w="5762625">
                  <a:extLst>
                    <a:ext uri="{9D8B030D-6E8A-4147-A177-3AD203B41FA5}">
                      <a16:colId xmlns="" xmlns:a16="http://schemas.microsoft.com/office/drawing/2014/main" val="20000"/>
                    </a:ext>
                  </a:extLst>
                </a:gridCol>
                <a:gridCol w="5762625">
                  <a:extLst>
                    <a:ext uri="{9D8B030D-6E8A-4147-A177-3AD203B41FA5}">
                      <a16:colId xmlns="" xmlns:a16="http://schemas.microsoft.com/office/drawing/2014/main" val="20001"/>
                    </a:ext>
                  </a:extLst>
                </a:gridCol>
              </a:tblGrid>
              <a:tr h="1063895">
                <a:tc gridSpan="2">
                  <a:txBody>
                    <a:bodyPr/>
                    <a:lstStyle/>
                    <a:p>
                      <a:r>
                        <a:rPr lang="en-US" sz="3600" dirty="0" smtClean="0">
                          <a:latin typeface="Segoe UI Light" panose="020B0502040204020203" pitchFamily="34" charset="0"/>
                          <a:cs typeface="Segoe UI Light" panose="020B0502040204020203" pitchFamily="34" charset="0"/>
                        </a:rPr>
                        <a:t>Object</a:t>
                      </a:r>
                      <a:r>
                        <a:rPr lang="en-US" sz="3600" baseline="0" dirty="0" smtClean="0">
                          <a:latin typeface="Segoe UI Light" panose="020B0502040204020203" pitchFamily="34" charset="0"/>
                          <a:cs typeface="Segoe UI Light" panose="020B0502040204020203" pitchFamily="34" charset="0"/>
                        </a:rPr>
                        <a:t> Oriented Practices</a:t>
                      </a:r>
                      <a:endParaRPr lang="en-US" sz="3600" dirty="0">
                        <a:latin typeface="Segoe UI Light" panose="020B0502040204020203" pitchFamily="34" charset="0"/>
                        <a:cs typeface="Segoe UI Light" panose="020B0502040204020203" pitchFamily="34" charset="0"/>
                      </a:endParaRPr>
                    </a:p>
                  </a:txBody>
                  <a:tcPr anchor="ctr"/>
                </a:tc>
                <a:tc hMerge="1">
                  <a:txBody>
                    <a:bodyPr/>
                    <a:lstStyle/>
                    <a:p>
                      <a:endParaRPr lang="en-US" dirty="0"/>
                    </a:p>
                  </a:txBody>
                  <a:tcPr/>
                </a:tc>
                <a:extLst>
                  <a:ext uri="{0D108BD9-81ED-4DB2-BD59-A6C34878D82A}">
                    <a16:rowId xmlns="" xmlns:a16="http://schemas.microsoft.com/office/drawing/2014/main" val="10000"/>
                  </a:ext>
                </a:extLst>
              </a:tr>
              <a:tr h="1063895">
                <a:tc>
                  <a:txBody>
                    <a:bodyPr/>
                    <a:lstStyle/>
                    <a:p>
                      <a:r>
                        <a:rPr lang="en-US" sz="2400" dirty="0" smtClean="0">
                          <a:latin typeface="Segoe UI Light" panose="020B0502040204020203" pitchFamily="34" charset="0"/>
                          <a:cs typeface="Segoe UI Light" panose="020B0502040204020203" pitchFamily="34" charset="0"/>
                        </a:rPr>
                        <a:t>01 |  Encapsulation</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05 |  Generics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 xmlns:a16="http://schemas.microsoft.com/office/drawing/2014/main" val="10001"/>
                  </a:ext>
                </a:extLst>
              </a:tr>
              <a:tr h="1063895">
                <a:tc>
                  <a:txBody>
                    <a:bodyPr/>
                    <a:lstStyle/>
                    <a:p>
                      <a:r>
                        <a:rPr lang="en-US" sz="2400" dirty="0" smtClean="0">
                          <a:latin typeface="Segoe UI Light" panose="020B0502040204020203" pitchFamily="34" charset="0"/>
                          <a:cs typeface="Segoe UI Light" panose="020B0502040204020203" pitchFamily="34" charset="0"/>
                        </a:rPr>
                        <a:t>02 | Inheritance</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06 | Delegates Events and Lambdas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 xmlns:a16="http://schemas.microsoft.com/office/drawing/2014/main" val="10002"/>
                  </a:ext>
                </a:extLst>
              </a:tr>
              <a:tr h="1063895">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03</a:t>
                      </a:r>
                      <a:r>
                        <a:rPr lang="en-US" sz="2400" baseline="0" dirty="0" smtClean="0">
                          <a:latin typeface="Segoe UI Light" panose="020B0502040204020203" pitchFamily="34" charset="0"/>
                          <a:cs typeface="Segoe UI Light" panose="020B0502040204020203" pitchFamily="34" charset="0"/>
                        </a:rPr>
                        <a:t> | Interfaces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07 | Functional</a:t>
                      </a:r>
                      <a:r>
                        <a:rPr lang="en-US" sz="2400" baseline="0" dirty="0" smtClean="0">
                          <a:latin typeface="Segoe UI Light" panose="020B0502040204020203" pitchFamily="34" charset="0"/>
                          <a:cs typeface="Segoe UI Light" panose="020B0502040204020203" pitchFamily="34" charset="0"/>
                        </a:rPr>
                        <a:t> Programming</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 xmlns:a16="http://schemas.microsoft.com/office/drawing/2014/main" val="10003"/>
                  </a:ext>
                </a:extLst>
              </a:tr>
              <a:tr h="1063895">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04 | Abstract Classes</a:t>
                      </a:r>
                    </a:p>
                  </a:txBody>
                  <a:tcPr anchor="ctr"/>
                </a:tc>
                <a:tc>
                  <a:txBody>
                    <a:bodyPr/>
                    <a:lstStyle/>
                    <a:p>
                      <a:r>
                        <a:rPr lang="en-US" sz="2400" dirty="0" smtClean="0">
                          <a:latin typeface="Segoe UI Light" panose="020B0502040204020203" pitchFamily="34" charset="0"/>
                          <a:cs typeface="Segoe UI Light" panose="020B0502040204020203" pitchFamily="34" charset="0"/>
                        </a:rPr>
                        <a:t>08 |</a:t>
                      </a:r>
                      <a:r>
                        <a:rPr lang="en-US" sz="2400" baseline="0" dirty="0" smtClean="0">
                          <a:latin typeface="Segoe UI Light" panose="020B0502040204020203" pitchFamily="34" charset="0"/>
                          <a:cs typeface="Segoe UI Light" panose="020B0502040204020203" pitchFamily="34" charset="0"/>
                        </a:rPr>
                        <a:t> Review Exercises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4178564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Keeps Valid Objects Valid</a:t>
            </a:r>
          </a:p>
          <a:p>
            <a:r>
              <a:rPr lang="en-GB" dirty="0" smtClean="0"/>
              <a:t>State is always known</a:t>
            </a:r>
          </a:p>
          <a:p>
            <a:r>
              <a:rPr lang="en-GB" dirty="0" smtClean="0"/>
              <a:t>Either all changes are made</a:t>
            </a:r>
          </a:p>
          <a:p>
            <a:r>
              <a:rPr lang="en-GB" dirty="0" smtClean="0"/>
              <a:t>-or-</a:t>
            </a:r>
          </a:p>
          <a:p>
            <a:r>
              <a:rPr lang="en-GB" dirty="0" smtClean="0"/>
              <a:t>None of the changes are made</a:t>
            </a:r>
            <a:endParaRPr lang="en-GB" dirty="0"/>
          </a:p>
        </p:txBody>
      </p:sp>
      <p:sp>
        <p:nvSpPr>
          <p:cNvPr id="2" name="Title 1"/>
          <p:cNvSpPr>
            <a:spLocks noGrp="1"/>
          </p:cNvSpPr>
          <p:nvPr>
            <p:ph type="title"/>
          </p:nvPr>
        </p:nvSpPr>
        <p:spPr/>
        <p:txBody>
          <a:bodyPr>
            <a:normAutofit/>
          </a:bodyPr>
          <a:lstStyle/>
          <a:p>
            <a:r>
              <a:rPr lang="en-US" dirty="0" smtClean="0"/>
              <a:t>Practice: </a:t>
            </a:r>
            <a:r>
              <a:rPr lang="en-US" dirty="0" err="1" smtClean="0"/>
              <a:t>Mutators</a:t>
            </a:r>
            <a:r>
              <a:rPr lang="en-US" dirty="0" smtClean="0"/>
              <a:t> Complete or Do Nothing</a:t>
            </a:r>
            <a:endParaRPr lang="en-US" dirty="0"/>
          </a:p>
        </p:txBody>
      </p:sp>
    </p:spTree>
    <p:extLst>
      <p:ext uri="{BB962C8B-B14F-4D97-AF65-F5344CB8AC3E}">
        <p14:creationId xmlns:p14="http://schemas.microsoft.com/office/powerpoint/2010/main" val="38668533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Encapsulation is not just about private members</a:t>
            </a:r>
          </a:p>
          <a:p>
            <a:r>
              <a:rPr lang="en-GB" dirty="0" smtClean="0"/>
              <a:t>Internal Classes are encapsulated in assemblies</a:t>
            </a:r>
          </a:p>
          <a:p>
            <a:pPr lvl="1"/>
            <a:r>
              <a:rPr lang="en-GB" dirty="0" smtClean="0"/>
              <a:t>Encapsulating Helper classes</a:t>
            </a:r>
            <a:endParaRPr lang="en-GB" dirty="0"/>
          </a:p>
        </p:txBody>
      </p:sp>
      <p:sp>
        <p:nvSpPr>
          <p:cNvPr id="2" name="Title 1"/>
          <p:cNvSpPr>
            <a:spLocks noGrp="1"/>
          </p:cNvSpPr>
          <p:nvPr>
            <p:ph type="title"/>
          </p:nvPr>
        </p:nvSpPr>
        <p:spPr/>
        <p:txBody>
          <a:bodyPr/>
          <a:lstStyle/>
          <a:p>
            <a:r>
              <a:rPr lang="en-US" dirty="0" smtClean="0"/>
              <a:t>Practice: Common Code in Internal Classes</a:t>
            </a:r>
            <a:endParaRPr lang="en-US" dirty="0"/>
          </a:p>
        </p:txBody>
      </p:sp>
    </p:spTree>
    <p:extLst>
      <p:ext uri="{BB962C8B-B14F-4D97-AF65-F5344CB8AC3E}">
        <p14:creationId xmlns:p14="http://schemas.microsoft.com/office/powerpoint/2010/main" val="24377006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Defaults are Good Practices</a:t>
            </a:r>
          </a:p>
          <a:p>
            <a:r>
              <a:rPr lang="en-GB" dirty="0" smtClean="0"/>
              <a:t>But, explicit is more readable</a:t>
            </a:r>
          </a:p>
          <a:p>
            <a:r>
              <a:rPr lang="en-GB" dirty="0" smtClean="0"/>
              <a:t>Forces you to make an explicit decision</a:t>
            </a:r>
            <a:endParaRPr lang="en-GB" dirty="0"/>
          </a:p>
        </p:txBody>
      </p:sp>
      <p:sp>
        <p:nvSpPr>
          <p:cNvPr id="2" name="Title 1"/>
          <p:cNvSpPr>
            <a:spLocks noGrp="1"/>
          </p:cNvSpPr>
          <p:nvPr>
            <p:ph type="title"/>
          </p:nvPr>
        </p:nvSpPr>
        <p:spPr/>
        <p:txBody>
          <a:bodyPr/>
          <a:lstStyle/>
          <a:p>
            <a:r>
              <a:rPr lang="en-US" dirty="0" smtClean="0"/>
              <a:t>Practice: Use Explicit Accessibility</a:t>
            </a:r>
            <a:endParaRPr lang="en-US" dirty="0"/>
          </a:p>
        </p:txBody>
      </p:sp>
    </p:spTree>
    <p:extLst>
      <p:ext uri="{BB962C8B-B14F-4D97-AF65-F5344CB8AC3E}">
        <p14:creationId xmlns:p14="http://schemas.microsoft.com/office/powerpoint/2010/main" val="29875558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Sometimes a class is only useful to one other class</a:t>
            </a:r>
          </a:p>
          <a:p>
            <a:r>
              <a:rPr lang="en-GB" dirty="0" smtClean="0"/>
              <a:t>Consider a nested private class</a:t>
            </a:r>
          </a:p>
          <a:p>
            <a:r>
              <a:rPr lang="en-GB" dirty="0" smtClean="0"/>
              <a:t>Very tightly coupled, and encapsulated</a:t>
            </a:r>
            <a:endParaRPr lang="en-GB" dirty="0"/>
          </a:p>
        </p:txBody>
      </p:sp>
      <p:sp>
        <p:nvSpPr>
          <p:cNvPr id="2" name="Title 1"/>
          <p:cNvSpPr>
            <a:spLocks noGrp="1"/>
          </p:cNvSpPr>
          <p:nvPr>
            <p:ph type="title"/>
          </p:nvPr>
        </p:nvSpPr>
        <p:spPr/>
        <p:txBody>
          <a:bodyPr/>
          <a:lstStyle/>
          <a:p>
            <a:r>
              <a:rPr lang="en-US" dirty="0" smtClean="0"/>
              <a:t>Practice: Nested Private Classes</a:t>
            </a:r>
            <a:endParaRPr lang="en-US" dirty="0"/>
          </a:p>
        </p:txBody>
      </p:sp>
    </p:spTree>
    <p:extLst>
      <p:ext uri="{BB962C8B-B14F-4D97-AF65-F5344CB8AC3E}">
        <p14:creationId xmlns:p14="http://schemas.microsoft.com/office/powerpoint/2010/main" val="38579517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Encapsulation Results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36488883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Public Interfaces define What</a:t>
            </a:r>
          </a:p>
          <a:p>
            <a:r>
              <a:rPr lang="en-GB" dirty="0" smtClean="0"/>
              <a:t>Should be (close to) Invariants</a:t>
            </a:r>
          </a:p>
          <a:p>
            <a:r>
              <a:rPr lang="en-GB" dirty="0" smtClean="0"/>
              <a:t>New Versions should mean additions, not changes</a:t>
            </a:r>
          </a:p>
          <a:p>
            <a:endParaRPr lang="en-GB" dirty="0"/>
          </a:p>
        </p:txBody>
      </p:sp>
      <p:sp>
        <p:nvSpPr>
          <p:cNvPr id="2" name="Title 1"/>
          <p:cNvSpPr>
            <a:spLocks noGrp="1"/>
          </p:cNvSpPr>
          <p:nvPr>
            <p:ph type="title"/>
          </p:nvPr>
        </p:nvSpPr>
        <p:spPr/>
        <p:txBody>
          <a:bodyPr/>
          <a:lstStyle/>
          <a:p>
            <a:r>
              <a:rPr lang="en-US" dirty="0" smtClean="0"/>
              <a:t>Good Outcome: Clear and Minimal Interface</a:t>
            </a:r>
            <a:endParaRPr lang="en-US" dirty="0"/>
          </a:p>
        </p:txBody>
      </p:sp>
    </p:spTree>
    <p:extLst>
      <p:ext uri="{BB962C8B-B14F-4D97-AF65-F5344CB8AC3E}">
        <p14:creationId xmlns:p14="http://schemas.microsoft.com/office/powerpoint/2010/main" val="1610616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Less chance of Leaky Abstraction</a:t>
            </a:r>
          </a:p>
          <a:p>
            <a:r>
              <a:rPr lang="en-GB" dirty="0" smtClean="0"/>
              <a:t>Less chance of future breaking changes</a:t>
            </a:r>
          </a:p>
          <a:p>
            <a:r>
              <a:rPr lang="en-GB" dirty="0" smtClean="0"/>
              <a:t>Easier to Enhance</a:t>
            </a:r>
            <a:endParaRPr lang="en-GB" dirty="0"/>
          </a:p>
        </p:txBody>
      </p:sp>
      <p:sp>
        <p:nvSpPr>
          <p:cNvPr id="2" name="Title 1"/>
          <p:cNvSpPr>
            <a:spLocks noGrp="1"/>
          </p:cNvSpPr>
          <p:nvPr>
            <p:ph type="title"/>
          </p:nvPr>
        </p:nvSpPr>
        <p:spPr/>
        <p:txBody>
          <a:bodyPr/>
          <a:lstStyle/>
          <a:p>
            <a:r>
              <a:rPr lang="en-US" dirty="0" smtClean="0"/>
              <a:t>Good Outcome: Smallest Possible Visibility</a:t>
            </a:r>
            <a:endParaRPr lang="en-US" dirty="0"/>
          </a:p>
        </p:txBody>
      </p:sp>
    </p:spTree>
    <p:extLst>
      <p:ext uri="{BB962C8B-B14F-4D97-AF65-F5344CB8AC3E}">
        <p14:creationId xmlns:p14="http://schemas.microsoft.com/office/powerpoint/2010/main" val="25975302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Public is “What”</a:t>
            </a:r>
          </a:p>
          <a:p>
            <a:r>
              <a:rPr lang="en-GB" dirty="0" smtClean="0"/>
              <a:t>Private is “How”</a:t>
            </a:r>
            <a:endParaRPr lang="en-GB" dirty="0"/>
          </a:p>
        </p:txBody>
      </p:sp>
      <p:sp>
        <p:nvSpPr>
          <p:cNvPr id="2" name="Title 1"/>
          <p:cNvSpPr>
            <a:spLocks noGrp="1"/>
          </p:cNvSpPr>
          <p:nvPr>
            <p:ph type="title"/>
          </p:nvPr>
        </p:nvSpPr>
        <p:spPr/>
        <p:txBody>
          <a:bodyPr/>
          <a:lstStyle/>
          <a:p>
            <a:r>
              <a:rPr lang="en-US" dirty="0" smtClean="0"/>
              <a:t>Good Outcome: Implementation is Hidden</a:t>
            </a:r>
            <a:endParaRPr lang="en-US" dirty="0"/>
          </a:p>
        </p:txBody>
      </p:sp>
    </p:spTree>
    <p:extLst>
      <p:ext uri="{BB962C8B-B14F-4D97-AF65-F5344CB8AC3E}">
        <p14:creationId xmlns:p14="http://schemas.microsoft.com/office/powerpoint/2010/main" val="64869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sz="quarter" idx="10"/>
          </p:nvPr>
        </p:nvSpPr>
        <p:spPr/>
        <p:txBody>
          <a:bodyPr/>
          <a:lstStyle/>
          <a:p>
            <a:r>
              <a:rPr lang="en-US" dirty="0" smtClean="0"/>
              <a:t>Code Review</a:t>
            </a:r>
          </a:p>
          <a:p>
            <a:pPr lvl="1"/>
            <a:r>
              <a:rPr lang="en-US" dirty="0" err="1" smtClean="0"/>
              <a:t>StringBuilder</a:t>
            </a:r>
            <a:endParaRPr lang="en-US" dirty="0"/>
          </a:p>
          <a:p>
            <a:pPr lvl="1"/>
            <a:r>
              <a:rPr lang="en-US" dirty="0" err="1" smtClean="0"/>
              <a:t>ArrayList</a:t>
            </a:r>
            <a:endParaRPr lang="en-US" dirty="0" smtClean="0"/>
          </a:p>
          <a:p>
            <a:pPr lvl="1"/>
            <a:r>
              <a:rPr lang="en-US" dirty="0" smtClean="0"/>
              <a:t>Dictionary</a:t>
            </a:r>
          </a:p>
        </p:txBody>
      </p:sp>
    </p:spTree>
    <p:extLst>
      <p:ext uri="{BB962C8B-B14F-4D97-AF65-F5344CB8AC3E}">
        <p14:creationId xmlns:p14="http://schemas.microsoft.com/office/powerpoint/2010/main" val="2557989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63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Encapsulation</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897692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Encapsulation Topics</a:t>
            </a:r>
            <a:endParaRPr lang="en-US" dirty="0"/>
          </a:p>
        </p:txBody>
      </p:sp>
      <p:grpSp>
        <p:nvGrpSpPr>
          <p:cNvPr id="8" name="Group 7"/>
          <p:cNvGrpSpPr/>
          <p:nvPr/>
        </p:nvGrpSpPr>
        <p:grpSpPr>
          <a:xfrm>
            <a:off x="10058403" y="6159141"/>
            <a:ext cx="1989103" cy="572303"/>
            <a:chOff x="209826" y="188373"/>
            <a:chExt cx="2281581" cy="656454"/>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826" y="188373"/>
              <a:ext cx="656454" cy="656454"/>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2830" y="348577"/>
              <a:ext cx="1578577" cy="386507"/>
            </a:xfrm>
            <a:prstGeom prst="rect">
              <a:avLst/>
            </a:prstGeom>
          </p:spPr>
        </p:pic>
      </p:gr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2894704786"/>
              </p:ext>
            </p:extLst>
          </p:nvPr>
        </p:nvGraphicFramePr>
        <p:xfrm>
          <a:off x="379413" y="1417632"/>
          <a:ext cx="11525250" cy="5319475"/>
        </p:xfrm>
        <a:graphic>
          <a:graphicData uri="http://schemas.openxmlformats.org/drawingml/2006/table">
            <a:tbl>
              <a:tblPr firstRow="1" bandRow="1">
                <a:tableStyleId>{5C22544A-7EE6-4342-B048-85BDC9FD1C3A}</a:tableStyleId>
              </a:tblPr>
              <a:tblGrid>
                <a:gridCol w="5762625">
                  <a:extLst>
                    <a:ext uri="{9D8B030D-6E8A-4147-A177-3AD203B41FA5}">
                      <a16:colId xmlns="" xmlns:a16="http://schemas.microsoft.com/office/drawing/2014/main" val="20000"/>
                    </a:ext>
                  </a:extLst>
                </a:gridCol>
                <a:gridCol w="5762625">
                  <a:extLst>
                    <a:ext uri="{9D8B030D-6E8A-4147-A177-3AD203B41FA5}">
                      <a16:colId xmlns="" xmlns:a16="http://schemas.microsoft.com/office/drawing/2014/main" val="20001"/>
                    </a:ext>
                  </a:extLst>
                </a:gridCol>
              </a:tblGrid>
              <a:tr h="1063895">
                <a:tc gridSpan="2">
                  <a:txBody>
                    <a:bodyPr/>
                    <a:lstStyle/>
                    <a:p>
                      <a:endParaRPr lang="en-US" sz="3600" dirty="0">
                        <a:latin typeface="Segoe UI Light" panose="020B0502040204020203" pitchFamily="34" charset="0"/>
                        <a:cs typeface="Segoe UI Light" panose="020B0502040204020203" pitchFamily="34" charset="0"/>
                      </a:endParaRPr>
                    </a:p>
                  </a:txBody>
                  <a:tcPr anchor="ctr"/>
                </a:tc>
                <a:tc hMerge="1">
                  <a:txBody>
                    <a:bodyPr/>
                    <a:lstStyle/>
                    <a:p>
                      <a:endParaRPr lang="en-US" dirty="0"/>
                    </a:p>
                  </a:txBody>
                  <a:tcPr/>
                </a:tc>
                <a:extLst>
                  <a:ext uri="{0D108BD9-81ED-4DB2-BD59-A6C34878D82A}">
                    <a16:rowId xmlns="" xmlns:a16="http://schemas.microsoft.com/office/drawing/2014/main" val="10000"/>
                  </a:ext>
                </a:extLst>
              </a:tr>
              <a:tr h="1063895">
                <a:tc>
                  <a:txBody>
                    <a:bodyPr/>
                    <a:lstStyle/>
                    <a:p>
                      <a:r>
                        <a:rPr lang="en-US" sz="2400" dirty="0" smtClean="0">
                          <a:latin typeface="Segoe UI Light" panose="020B0502040204020203" pitchFamily="34" charset="0"/>
                          <a:cs typeface="Segoe UI Light" panose="020B0502040204020203" pitchFamily="34" charset="0"/>
                        </a:rPr>
                        <a:t>01 |  Definition</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05 – Code Review</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 xmlns:a16="http://schemas.microsoft.com/office/drawing/2014/main" val="10001"/>
                  </a:ext>
                </a:extLst>
              </a:tr>
              <a:tr h="1063895">
                <a:tc>
                  <a:txBody>
                    <a:bodyPr/>
                    <a:lstStyle/>
                    <a:p>
                      <a:r>
                        <a:rPr lang="en-US" sz="2400" dirty="0" smtClean="0">
                          <a:latin typeface="Segoe UI Light" panose="020B0502040204020203" pitchFamily="34" charset="0"/>
                          <a:cs typeface="Segoe UI Light" panose="020B0502040204020203" pitchFamily="34" charset="0"/>
                        </a:rPr>
                        <a:t>02 | Guideline:</a:t>
                      </a:r>
                      <a:r>
                        <a:rPr lang="en-US" sz="2400" baseline="0" dirty="0" smtClean="0">
                          <a:latin typeface="Segoe UI Light" panose="020B0502040204020203" pitchFamily="34" charset="0"/>
                          <a:cs typeface="Segoe UI Light" panose="020B0502040204020203" pitchFamily="34" charset="0"/>
                        </a:rPr>
                        <a:t> Limit Accessibility</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06 – Homework</a:t>
                      </a:r>
                      <a:r>
                        <a:rPr lang="en-US" sz="2400" baseline="0" dirty="0" smtClean="0">
                          <a:latin typeface="Segoe UI Light" panose="020B0502040204020203" pitchFamily="34" charset="0"/>
                          <a:cs typeface="Segoe UI Light" panose="020B0502040204020203" pitchFamily="34" charset="0"/>
                        </a:rPr>
                        <a:t> Results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 xmlns:a16="http://schemas.microsoft.com/office/drawing/2014/main" val="10002"/>
                  </a:ext>
                </a:extLst>
              </a:tr>
              <a:tr h="1063895">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03</a:t>
                      </a:r>
                      <a:r>
                        <a:rPr lang="en-US" sz="2400" baseline="0" dirty="0" smtClean="0">
                          <a:latin typeface="Segoe UI Light" panose="020B0502040204020203" pitchFamily="34" charset="0"/>
                          <a:cs typeface="Segoe UI Light" panose="020B0502040204020203" pitchFamily="34" charset="0"/>
                        </a:rPr>
                        <a:t> | Encapsulation Practices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 xmlns:a16="http://schemas.microsoft.com/office/drawing/2014/main" val="10003"/>
                  </a:ext>
                </a:extLst>
              </a:tr>
              <a:tr h="1063895">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04 |</a:t>
                      </a:r>
                      <a:r>
                        <a:rPr lang="en-US" sz="2400" baseline="0" dirty="0" smtClean="0">
                          <a:latin typeface="Segoe UI Light" panose="020B0502040204020203" pitchFamily="34" charset="0"/>
                          <a:cs typeface="Segoe UI Light" panose="020B0502040204020203" pitchFamily="34" charset="0"/>
                        </a:rPr>
                        <a:t> Encapsulation Results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673432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Definition</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3674341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chor="ctr">
            <a:normAutofit/>
          </a:bodyPr>
          <a:lstStyle/>
          <a:p>
            <a:pPr marL="0" indent="0" algn="ctr">
              <a:buNone/>
            </a:pPr>
            <a:r>
              <a:rPr lang="en-GB" dirty="0" smtClean="0"/>
              <a:t>Encapsulation is minimizing the visibility of every program element to the smallest possible scope.</a:t>
            </a:r>
            <a:endParaRPr lang="en-GB" dirty="0"/>
          </a:p>
        </p:txBody>
      </p:sp>
      <p:sp>
        <p:nvSpPr>
          <p:cNvPr id="2" name="Title 1"/>
          <p:cNvSpPr>
            <a:spLocks noGrp="1"/>
          </p:cNvSpPr>
          <p:nvPr>
            <p:ph type="title"/>
          </p:nvPr>
        </p:nvSpPr>
        <p:spPr/>
        <p:txBody>
          <a:bodyPr/>
          <a:lstStyle/>
          <a:p>
            <a:r>
              <a:rPr lang="en-US" dirty="0" smtClean="0"/>
              <a:t>Defining Encapsulation</a:t>
            </a:r>
            <a:endParaRPr lang="en-US" dirty="0"/>
          </a:p>
        </p:txBody>
      </p:sp>
    </p:spTree>
    <p:extLst>
      <p:ext uri="{BB962C8B-B14F-4D97-AF65-F5344CB8AC3E}">
        <p14:creationId xmlns:p14="http://schemas.microsoft.com/office/powerpoint/2010/main" val="318349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Fewer name collisions</a:t>
            </a:r>
          </a:p>
          <a:p>
            <a:r>
              <a:rPr lang="en-GB" dirty="0" smtClean="0"/>
              <a:t>Refactoring code is easier</a:t>
            </a:r>
          </a:p>
          <a:p>
            <a:r>
              <a:rPr lang="en-GB" dirty="0" smtClean="0"/>
              <a:t>Smaller API Footprint</a:t>
            </a:r>
          </a:p>
          <a:p>
            <a:r>
              <a:rPr lang="en-GB" dirty="0"/>
              <a:t>Elements with less visibility can be changed more </a:t>
            </a:r>
            <a:r>
              <a:rPr lang="en-GB" dirty="0" smtClean="0"/>
              <a:t>safely</a:t>
            </a:r>
          </a:p>
          <a:p>
            <a:pPr marL="0" indent="0">
              <a:buNone/>
            </a:pPr>
            <a:endParaRPr lang="en-GB" dirty="0"/>
          </a:p>
        </p:txBody>
      </p:sp>
      <p:sp>
        <p:nvSpPr>
          <p:cNvPr id="2" name="Title 1"/>
          <p:cNvSpPr>
            <a:spLocks noGrp="1"/>
          </p:cNvSpPr>
          <p:nvPr>
            <p:ph type="title"/>
          </p:nvPr>
        </p:nvSpPr>
        <p:spPr/>
        <p:txBody>
          <a:bodyPr/>
          <a:lstStyle/>
          <a:p>
            <a:r>
              <a:rPr lang="en-US" dirty="0" smtClean="0"/>
              <a:t>Advantages of Encapsulation</a:t>
            </a:r>
            <a:endParaRPr lang="en-US" dirty="0"/>
          </a:p>
        </p:txBody>
      </p:sp>
    </p:spTree>
    <p:extLst>
      <p:ext uri="{BB962C8B-B14F-4D97-AF65-F5344CB8AC3E}">
        <p14:creationId xmlns:p14="http://schemas.microsoft.com/office/powerpoint/2010/main" val="558096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Classes:</a:t>
            </a:r>
          </a:p>
          <a:p>
            <a:pPr lvl="1"/>
            <a:r>
              <a:rPr lang="en-GB" dirty="0" smtClean="0"/>
              <a:t>Public</a:t>
            </a:r>
          </a:p>
          <a:p>
            <a:pPr lvl="1"/>
            <a:r>
              <a:rPr lang="en-GB" dirty="0" smtClean="0"/>
              <a:t>Internal (default)</a:t>
            </a:r>
          </a:p>
          <a:p>
            <a:pPr lvl="1"/>
            <a:r>
              <a:rPr lang="en-GB" dirty="0" smtClean="0"/>
              <a:t>Private (nested classes only)</a:t>
            </a:r>
          </a:p>
          <a:p>
            <a:r>
              <a:rPr lang="en-GB" dirty="0" smtClean="0"/>
              <a:t>Members</a:t>
            </a:r>
          </a:p>
          <a:p>
            <a:pPr lvl="1"/>
            <a:r>
              <a:rPr lang="en-GB" dirty="0" smtClean="0"/>
              <a:t>Public</a:t>
            </a:r>
          </a:p>
          <a:p>
            <a:pPr lvl="1"/>
            <a:r>
              <a:rPr lang="en-GB" dirty="0" smtClean="0"/>
              <a:t>Internal</a:t>
            </a:r>
          </a:p>
          <a:p>
            <a:pPr lvl="1"/>
            <a:r>
              <a:rPr lang="en-GB" dirty="0" smtClean="0"/>
              <a:t>Protected internal</a:t>
            </a:r>
          </a:p>
          <a:p>
            <a:pPr lvl="1"/>
            <a:r>
              <a:rPr lang="en-GB" dirty="0" smtClean="0"/>
              <a:t>Private (default)</a:t>
            </a:r>
          </a:p>
          <a:p>
            <a:endParaRPr lang="en-GB" dirty="0"/>
          </a:p>
        </p:txBody>
      </p:sp>
      <p:sp>
        <p:nvSpPr>
          <p:cNvPr id="2" name="Title 1"/>
          <p:cNvSpPr>
            <a:spLocks noGrp="1"/>
          </p:cNvSpPr>
          <p:nvPr>
            <p:ph type="title"/>
          </p:nvPr>
        </p:nvSpPr>
        <p:spPr/>
        <p:txBody>
          <a:bodyPr/>
          <a:lstStyle/>
          <a:p>
            <a:r>
              <a:rPr lang="en-US" dirty="0" smtClean="0"/>
              <a:t>Language Support for Encapsulation</a:t>
            </a:r>
            <a:endParaRPr lang="en-US" dirty="0"/>
          </a:p>
        </p:txBody>
      </p:sp>
    </p:spTree>
    <p:extLst>
      <p:ext uri="{BB962C8B-B14F-4D97-AF65-F5344CB8AC3E}">
        <p14:creationId xmlns:p14="http://schemas.microsoft.com/office/powerpoint/2010/main" val="210544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Guideline: Limit </a:t>
            </a:r>
            <a:r>
              <a:rPr lang="en-US" dirty="0" err="1" smtClean="0"/>
              <a:t>Accessibillity</a:t>
            </a:r>
            <a:r>
              <a:rPr lang="en-US" dirty="0" smtClean="0"/>
              <a:t> </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4175024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D9BF63586D9884E9335F37127EABBE8" ma:contentTypeVersion="1" ma:contentTypeDescription="Create a new document." ma:contentTypeScope="" ma:versionID="3b40c7f62b06f9f0cd473a069af3a91f">
  <xsd:schema xmlns:xsd="http://www.w3.org/2001/XMLSchema" xmlns:xs="http://www.w3.org/2001/XMLSchema" xmlns:p="http://schemas.microsoft.com/office/2006/metadata/properties" xmlns:ns3="e5a13ba8-98e3-4f23-a221-7ac9824aa662" targetNamespace="http://schemas.microsoft.com/office/2006/metadata/properties" ma:root="true" ma:fieldsID="4327d685be69599737fa0038b3ab671f" ns3:_="">
    <xsd:import namespace="e5a13ba8-98e3-4f23-a221-7ac9824aa662"/>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a13ba8-98e3-4f23-a221-7ac9824aa66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25FDD9-4C58-4084-9F89-0E6ADD6FFF55}">
  <ds:schemaRefs>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infopath/2007/PartnerControls"/>
    <ds:schemaRef ds:uri="http://schemas.microsoft.com/office/2006/metadata/properties"/>
    <ds:schemaRef ds:uri="e5a13ba8-98e3-4f23-a221-7ac9824aa662"/>
    <ds:schemaRef ds:uri="http://www.w3.org/XML/1998/namespace"/>
    <ds:schemaRef ds:uri="http://purl.org/dc/terms/"/>
  </ds:schemaRefs>
</ds:datastoreItem>
</file>

<file path=customXml/itemProps2.xml><?xml version="1.0" encoding="utf-8"?>
<ds:datastoreItem xmlns:ds="http://schemas.openxmlformats.org/officeDocument/2006/customXml" ds:itemID="{DABDB566-B5C0-42A7-A33C-2648D176B9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a13ba8-98e3-4f23-a221-7ac9824aa6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CA13EC-1D3C-4D6F-8D1C-E8A452CFC7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4615</TotalTime>
  <Words>1498</Words>
  <Application>Microsoft Office PowerPoint</Application>
  <PresentationFormat>Widescreen</PresentationFormat>
  <Paragraphs>286</Paragraphs>
  <Slides>29</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Segoe</vt:lpstr>
      <vt:lpstr>Segoe UI</vt:lpstr>
      <vt:lpstr>Segoe UI Light</vt:lpstr>
      <vt:lpstr>1_Office Theme</vt:lpstr>
      <vt:lpstr>Object Oriented Practices</vt:lpstr>
      <vt:lpstr>Course Topics</vt:lpstr>
      <vt:lpstr>PowerPoint Presentation</vt:lpstr>
      <vt:lpstr>Encapsulation Topics</vt:lpstr>
      <vt:lpstr>PowerPoint Presentation</vt:lpstr>
      <vt:lpstr>Defining Encapsulation</vt:lpstr>
      <vt:lpstr>Advantages of Encapsulation</vt:lpstr>
      <vt:lpstr>Language Support for Encapsulation</vt:lpstr>
      <vt:lpstr>PowerPoint Presentation</vt:lpstr>
      <vt:lpstr>Strive for ‘Small’ Classes</vt:lpstr>
      <vt:lpstr>Single Responsibility Principle</vt:lpstr>
      <vt:lpstr>Why is Smaller Easier?</vt:lpstr>
      <vt:lpstr>Thought Exercise: Class with One Public API</vt:lpstr>
      <vt:lpstr>PowerPoint Presentation</vt:lpstr>
      <vt:lpstr>Practice: Public Methods are Minimized</vt:lpstr>
      <vt:lpstr>Practice: All Member Fields are Private</vt:lpstr>
      <vt:lpstr>Practice: Properties Provide Validation</vt:lpstr>
      <vt:lpstr>Practice: Public Accessors Provide Safe Access</vt:lpstr>
      <vt:lpstr>Practice: Public Mutators Require Validation</vt:lpstr>
      <vt:lpstr>Practice: Mutators Complete or Do Nothing</vt:lpstr>
      <vt:lpstr>Practice: Common Code in Internal Classes</vt:lpstr>
      <vt:lpstr>Practice: Use Explicit Accessibility</vt:lpstr>
      <vt:lpstr>Practice: Nested Private Classes</vt:lpstr>
      <vt:lpstr>PowerPoint Presentation</vt:lpstr>
      <vt:lpstr>Good Outcome: Clear and Minimal Interface</vt:lpstr>
      <vt:lpstr>Good Outcome: Smallest Possible Visibility</vt:lpstr>
      <vt:lpstr>Good Outcome: Implementation is Hidden</vt:lpstr>
      <vt:lpstr>What’s Next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Gartland</dc:creator>
  <cp:lastModifiedBy>MS LeX Studio L</cp:lastModifiedBy>
  <cp:revision>210</cp:revision>
  <dcterms:created xsi:type="dcterms:W3CDTF">2013-02-15T23:12:42Z</dcterms:created>
  <dcterms:modified xsi:type="dcterms:W3CDTF">2015-10-05T16:54:52Z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0x010100BD9BF63586D9884E9335F37127EABBE8</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y fmtid="{D5CDD505-2E9C-101B-9397-08002B2CF9AE}" pid="6" name="TaxKeyword">
    <vt:lpwstr/>
  </property>
</Properties>
</file>