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71" r:id="rId5"/>
    <p:sldId id="272" r:id="rId6"/>
    <p:sldId id="283" r:id="rId7"/>
    <p:sldId id="274" r:id="rId8"/>
    <p:sldId id="288" r:id="rId9"/>
    <p:sldId id="275" r:id="rId10"/>
    <p:sldId id="276" r:id="rId11"/>
    <p:sldId id="277" r:id="rId12"/>
    <p:sldId id="278" r:id="rId13"/>
    <p:sldId id="284" r:id="rId14"/>
    <p:sldId id="286" r:id="rId15"/>
    <p:sldId id="287" r:id="rId16"/>
    <p:sldId id="282"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400"/>
    <a:srgbClr val="82BF36"/>
    <a:srgbClr val="7FBA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72045" autoAdjust="0"/>
  </p:normalViewPr>
  <p:slideViewPr>
    <p:cSldViewPr snapToGrid="0">
      <p:cViewPr varScale="1">
        <p:scale>
          <a:sx n="62" d="100"/>
          <a:sy n="62" d="100"/>
        </p:scale>
        <p:origin x="764" y="52"/>
      </p:cViewPr>
      <p:guideLst/>
    </p:cSldViewPr>
  </p:slideViewPr>
  <p:notesTextViewPr>
    <p:cViewPr>
      <p:scale>
        <a:sx n="1" d="1"/>
        <a:sy n="1" d="1"/>
      </p:scale>
      <p:origin x="0" y="0"/>
    </p:cViewPr>
  </p:notesTextViewPr>
  <p:notesViewPr>
    <p:cSldViewPr snapToGrid="0">
      <p:cViewPr varScale="1">
        <p:scale>
          <a:sx n="54" d="100"/>
          <a:sy n="54"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2E7B4A-039C-48A2-9B2C-AF16AA3873D8}" type="datetimeFigureOut">
              <a:rPr lang="en-US" smtClean="0"/>
              <a:t>10/5/2015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5FCDD8-505C-48BF-B1E5-CD9B258934D2}" type="slidenum">
              <a:rPr lang="en-US" smtClean="0"/>
              <a:t>‹#›</a:t>
            </a:fld>
            <a:endParaRPr lang="en-US"/>
          </a:p>
        </p:txBody>
      </p:sp>
    </p:spTree>
    <p:extLst>
      <p:ext uri="{BB962C8B-B14F-4D97-AF65-F5344CB8AC3E}">
        <p14:creationId xmlns:p14="http://schemas.microsoft.com/office/powerpoint/2010/main" val="1781922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05A0C-54D9-45AA-87D4-C551D08DFCE1}" type="datetimeFigureOut">
              <a:rPr lang="en-US" smtClean="0"/>
              <a:t>10/5/2015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D207A-07DF-40AD-A916-9872E089CE7A}" type="slidenum">
              <a:rPr lang="en-US" smtClean="0"/>
              <a:t>‹#›</a:t>
            </a:fld>
            <a:endParaRPr lang="en-US"/>
          </a:p>
        </p:txBody>
      </p:sp>
    </p:spTree>
    <p:extLst>
      <p:ext uri="{BB962C8B-B14F-4D97-AF65-F5344CB8AC3E}">
        <p14:creationId xmlns:p14="http://schemas.microsoft.com/office/powerpoint/2010/main" val="129571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1</a:t>
            </a:fld>
            <a:endParaRPr lang="en-US" dirty="0"/>
          </a:p>
        </p:txBody>
      </p:sp>
      <p:sp>
        <p:nvSpPr>
          <p:cNvPr id="3" name="Notes Placeholder 2"/>
          <p:cNvSpPr>
            <a:spLocks noGrp="1"/>
          </p:cNvSpPr>
          <p:nvPr>
            <p:ph type="body" idx="1"/>
          </p:nvPr>
        </p:nvSpPr>
        <p:spPr/>
        <p:txBody>
          <a:bodyPr/>
          <a:lstStyle/>
          <a:p>
            <a:r>
              <a:rPr lang="en-US" dirty="0" smtClean="0"/>
              <a:t>This is the</a:t>
            </a:r>
            <a:r>
              <a:rPr lang="en-US" baseline="0" dirty="0" smtClean="0"/>
              <a:t> introductory module.</a:t>
            </a:r>
          </a:p>
          <a:p>
            <a:r>
              <a:rPr lang="en-US" baseline="0" dirty="0" smtClean="0"/>
              <a:t>I’ve tested this to be 15 minutes or so in length.</a:t>
            </a:r>
          </a:p>
          <a:p>
            <a:endParaRPr lang="en-US" baseline="0" dirty="0" smtClean="0"/>
          </a:p>
          <a:p>
            <a:r>
              <a:rPr lang="en-US" baseline="0" dirty="0" smtClean="0"/>
              <a:t>The speaker notes on the slides will detail the key concepts we want to cover in each of these slides.</a:t>
            </a:r>
            <a:endParaRPr lang="en-US" dirty="0"/>
          </a:p>
        </p:txBody>
      </p:sp>
    </p:spTree>
    <p:extLst>
      <p:ext uri="{BB962C8B-B14F-4D97-AF65-F5344CB8AC3E}">
        <p14:creationId xmlns:p14="http://schemas.microsoft.com/office/powerpoint/2010/main" val="18061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dirty="0" smtClean="0">
                <a:solidFill>
                  <a:schemeClr val="tx2"/>
                </a:solidFill>
                <a:latin typeface="Segoe" pitchFamily="34" charset="0"/>
              </a:rPr>
              <a:t>This is</a:t>
            </a:r>
            <a:r>
              <a:rPr lang="en-GB" baseline="0" dirty="0" smtClean="0">
                <a:solidFill>
                  <a:schemeClr val="tx2"/>
                </a:solidFill>
                <a:latin typeface="Segoe" pitchFamily="34" charset="0"/>
              </a:rPr>
              <a:t> one of two places where you can store your work.</a:t>
            </a:r>
          </a:p>
          <a:p>
            <a:endParaRPr lang="en-GB" baseline="0" dirty="0" smtClean="0">
              <a:solidFill>
                <a:schemeClr val="tx2"/>
              </a:solidFill>
              <a:latin typeface="Segoe" pitchFamily="34" charset="0"/>
            </a:endParaRPr>
          </a:p>
          <a:p>
            <a:r>
              <a:rPr lang="en-GB" baseline="0" dirty="0" smtClean="0">
                <a:solidFill>
                  <a:schemeClr val="tx2"/>
                </a:solidFill>
                <a:latin typeface="Segoe" pitchFamily="34" charset="0"/>
              </a:rPr>
              <a:t>It’s a source repository.  Can either host TF Version control or Git</a:t>
            </a:r>
          </a:p>
          <a:p>
            <a:endParaRPr lang="en-GB" baseline="0" dirty="0" smtClean="0">
              <a:solidFill>
                <a:schemeClr val="tx2"/>
              </a:solidFill>
              <a:latin typeface="Segoe" pitchFamily="34" charset="0"/>
            </a:endParaRPr>
          </a:p>
          <a:p>
            <a:r>
              <a:rPr lang="en-GB" baseline="0" dirty="0" smtClean="0">
                <a:solidFill>
                  <a:schemeClr val="tx2"/>
                </a:solidFill>
                <a:latin typeface="Segoe" pitchFamily="34" charset="0"/>
              </a:rPr>
              <a:t>It tracks changes.</a:t>
            </a:r>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10</a:t>
            </a:fld>
            <a:endParaRPr lang="en-US" dirty="0"/>
          </a:p>
        </p:txBody>
      </p:sp>
    </p:spTree>
    <p:extLst>
      <p:ext uri="{BB962C8B-B14F-4D97-AF65-F5344CB8AC3E}">
        <p14:creationId xmlns:p14="http://schemas.microsoft.com/office/powerpoint/2010/main" val="185617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dirty="0" smtClean="0">
                <a:solidFill>
                  <a:schemeClr val="tx2"/>
                </a:solidFill>
                <a:latin typeface="Segoe" pitchFamily="34" charset="0"/>
              </a:rPr>
              <a:t>This is</a:t>
            </a:r>
            <a:r>
              <a:rPr lang="en-GB" baseline="0" dirty="0" smtClean="0">
                <a:solidFill>
                  <a:schemeClr val="tx2"/>
                </a:solidFill>
                <a:latin typeface="Segoe" pitchFamily="34" charset="0"/>
              </a:rPr>
              <a:t> one of two places where you can store your work.</a:t>
            </a:r>
          </a:p>
          <a:p>
            <a:endParaRPr lang="en-GB" baseline="0" dirty="0" smtClean="0">
              <a:solidFill>
                <a:schemeClr val="tx2"/>
              </a:solidFill>
              <a:latin typeface="Segoe" pitchFamily="34" charset="0"/>
            </a:endParaRPr>
          </a:p>
          <a:p>
            <a:r>
              <a:rPr lang="en-GB" baseline="0" dirty="0" smtClean="0">
                <a:solidFill>
                  <a:schemeClr val="tx2"/>
                </a:solidFill>
                <a:latin typeface="Segoe" pitchFamily="34" charset="0"/>
              </a:rPr>
              <a:t>It’s a source repository.</a:t>
            </a:r>
          </a:p>
          <a:p>
            <a:endParaRPr lang="en-GB" baseline="0" dirty="0" smtClean="0">
              <a:solidFill>
                <a:schemeClr val="tx2"/>
              </a:solidFill>
              <a:latin typeface="Segoe" pitchFamily="34" charset="0"/>
            </a:endParaRPr>
          </a:p>
          <a:p>
            <a:r>
              <a:rPr lang="en-GB" baseline="0" dirty="0" smtClean="0">
                <a:solidFill>
                  <a:schemeClr val="tx2"/>
                </a:solidFill>
                <a:latin typeface="Segoe" pitchFamily="34" charset="0"/>
              </a:rPr>
              <a:t>It tracks changes.</a:t>
            </a:r>
          </a:p>
          <a:p>
            <a:endParaRPr lang="en-GB" baseline="0" dirty="0" smtClean="0">
              <a:solidFill>
                <a:schemeClr val="tx2"/>
              </a:solidFill>
              <a:latin typeface="Segoe" pitchFamily="34" charset="0"/>
            </a:endParaRPr>
          </a:p>
          <a:p>
            <a:r>
              <a:rPr lang="en-GB" baseline="0" dirty="0" smtClean="0">
                <a:solidFill>
                  <a:schemeClr val="tx2"/>
                </a:solidFill>
                <a:latin typeface="Segoe" pitchFamily="34" charset="0"/>
              </a:rPr>
              <a:t>Show the home page for .NET </a:t>
            </a:r>
            <a:r>
              <a:rPr lang="en-GB" baseline="0" dirty="0" err="1" smtClean="0">
                <a:solidFill>
                  <a:schemeClr val="tx2"/>
                </a:solidFill>
                <a:latin typeface="Segoe" pitchFamily="34" charset="0"/>
              </a:rPr>
              <a:t>opensource</a:t>
            </a:r>
            <a:r>
              <a:rPr lang="en-GB" baseline="0" dirty="0" smtClean="0">
                <a:solidFill>
                  <a:schemeClr val="tx2"/>
                </a:solidFill>
                <a:latin typeface="Segoe" pitchFamily="34" charset="0"/>
              </a:rPr>
              <a:t> -https://github.com/Microsoft - http://microsoft.github.io/</a:t>
            </a:r>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11</a:t>
            </a:fld>
            <a:endParaRPr lang="en-US" dirty="0"/>
          </a:p>
        </p:txBody>
      </p:sp>
    </p:spTree>
    <p:extLst>
      <p:ext uri="{BB962C8B-B14F-4D97-AF65-F5344CB8AC3E}">
        <p14:creationId xmlns:p14="http://schemas.microsoft.com/office/powerpoint/2010/main" val="31482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dirty="0" smtClean="0">
                <a:solidFill>
                  <a:schemeClr val="tx2"/>
                </a:solidFill>
                <a:latin typeface="Segoe" pitchFamily="34" charset="0"/>
              </a:rPr>
              <a:t>How we’ll learn:</a:t>
            </a:r>
          </a:p>
          <a:p>
            <a:endParaRPr lang="en-GB" dirty="0" smtClean="0">
              <a:solidFill>
                <a:schemeClr val="tx2"/>
              </a:solidFill>
              <a:latin typeface="Segoe" pitchFamily="34" charset="0"/>
            </a:endParaRPr>
          </a:p>
          <a:p>
            <a:r>
              <a:rPr lang="en-GB" dirty="0" smtClean="0">
                <a:solidFill>
                  <a:schemeClr val="tx2"/>
                </a:solidFill>
                <a:latin typeface="Segoe" pitchFamily="34" charset="0"/>
              </a:rPr>
              <a:t>. Explain a concept – What challenges?</a:t>
            </a:r>
          </a:p>
          <a:p>
            <a:endParaRPr lang="en-GB" dirty="0" smtClean="0">
              <a:solidFill>
                <a:schemeClr val="tx2"/>
              </a:solidFill>
              <a:latin typeface="Segoe" pitchFamily="34" charset="0"/>
            </a:endParaRPr>
          </a:p>
          <a:p>
            <a:r>
              <a:rPr lang="en-GB" dirty="0" smtClean="0">
                <a:solidFill>
                  <a:schemeClr val="tx2"/>
                </a:solidFill>
                <a:latin typeface="Segoe" pitchFamily="34" charset="0"/>
              </a:rPr>
              <a:t>. Show examples in live production code. (real code, not contrived</a:t>
            </a:r>
            <a:r>
              <a:rPr lang="en-GB" baseline="0" dirty="0" smtClean="0">
                <a:solidFill>
                  <a:schemeClr val="tx2"/>
                </a:solidFill>
                <a:latin typeface="Segoe" pitchFamily="34" charset="0"/>
              </a:rPr>
              <a:t> examples. The point is that real projects use these techniques.)</a:t>
            </a:r>
          </a:p>
          <a:p>
            <a:endParaRPr lang="en-GB" baseline="0" dirty="0" smtClean="0">
              <a:solidFill>
                <a:schemeClr val="tx2"/>
              </a:solidFill>
              <a:latin typeface="Segoe" pitchFamily="34" charset="0"/>
            </a:endParaRPr>
          </a:p>
          <a:p>
            <a:r>
              <a:rPr lang="en-GB" baseline="0" dirty="0" smtClean="0">
                <a:solidFill>
                  <a:schemeClr val="tx2"/>
                </a:solidFill>
                <a:latin typeface="Segoe" pitchFamily="34" charset="0"/>
              </a:rPr>
              <a:t>. Lab to try it your self. If you get stuck, we’ll have some sample solutions to discuss.</a:t>
            </a:r>
          </a:p>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12</a:t>
            </a:fld>
            <a:endParaRPr lang="en-US" dirty="0"/>
          </a:p>
        </p:txBody>
      </p:sp>
    </p:spTree>
    <p:extLst>
      <p:ext uri="{BB962C8B-B14F-4D97-AF65-F5344CB8AC3E}">
        <p14:creationId xmlns:p14="http://schemas.microsoft.com/office/powerpoint/2010/main" val="283584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 the fundamentals.</a:t>
            </a:r>
          </a:p>
          <a:p>
            <a:endParaRPr lang="en-US" dirty="0" smtClean="0"/>
          </a:p>
          <a:p>
            <a:r>
              <a:rPr lang="en-US" dirty="0" smtClean="0"/>
              <a:t>You may skip around, although</a:t>
            </a:r>
            <a:r>
              <a:rPr lang="en-US" baseline="0" dirty="0" smtClean="0"/>
              <a:t> we’ve ordered the modules to minimize forward dependencies. For that reason, I’d recommend viewing the modules and doing the exercises in order.</a:t>
            </a:r>
            <a:endParaRPr lang="en-US" dirty="0"/>
          </a:p>
        </p:txBody>
      </p:sp>
      <p:sp>
        <p:nvSpPr>
          <p:cNvPr id="4" name="Slide Number Placeholder 3"/>
          <p:cNvSpPr>
            <a:spLocks noGrp="1"/>
          </p:cNvSpPr>
          <p:nvPr>
            <p:ph type="sldNum" sz="quarter" idx="10"/>
          </p:nvPr>
        </p:nvSpPr>
        <p:spPr/>
        <p:txBody>
          <a:bodyPr/>
          <a:lstStyle/>
          <a:p>
            <a:fld id="{4CFD207A-07DF-40AD-A916-9872E089CE7A}" type="slidenum">
              <a:rPr lang="en-US" smtClean="0"/>
              <a:t>13</a:t>
            </a:fld>
            <a:endParaRPr lang="en-US"/>
          </a:p>
        </p:txBody>
      </p:sp>
    </p:spTree>
    <p:extLst>
      <p:ext uri="{BB962C8B-B14F-4D97-AF65-F5344CB8AC3E}">
        <p14:creationId xmlns:p14="http://schemas.microsoft.com/office/powerpoint/2010/main" val="96149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endParaRPr lang="en-US" dirty="0" smtClean="0"/>
          </a:p>
          <a:p>
            <a:r>
              <a:rPr lang="en-US" dirty="0" smtClean="0"/>
              <a:t>Why will I be here.</a:t>
            </a:r>
            <a:endParaRPr lang="en-US" dirty="0"/>
          </a:p>
        </p:txBody>
      </p:sp>
      <p:sp>
        <p:nvSpPr>
          <p:cNvPr id="4" name="Slide Number Placeholder 3"/>
          <p:cNvSpPr>
            <a:spLocks noGrp="1"/>
          </p:cNvSpPr>
          <p:nvPr>
            <p:ph type="sldNum" sz="quarter" idx="10"/>
          </p:nvPr>
        </p:nvSpPr>
        <p:spPr/>
        <p:txBody>
          <a:bodyPr/>
          <a:lstStyle/>
          <a:p>
            <a:fld id="{13F0F35F-DD44-4607-AEC1-49D7A4BC4066}" type="slidenum">
              <a:rPr lang="en-US" smtClean="0"/>
              <a:pPr/>
              <a:t>2</a:t>
            </a:fld>
            <a:endParaRPr lang="en-US" dirty="0"/>
          </a:p>
        </p:txBody>
      </p:sp>
    </p:spTree>
    <p:extLst>
      <p:ext uri="{BB962C8B-B14F-4D97-AF65-F5344CB8AC3E}">
        <p14:creationId xmlns:p14="http://schemas.microsoft.com/office/powerpoint/2010/main" val="230059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Introduction….</a:t>
            </a:r>
          </a:p>
          <a:p>
            <a:endParaRPr lang="en-US" i="0" dirty="0" smtClean="0"/>
          </a:p>
          <a:p>
            <a:r>
              <a:rPr lang="en-US" i="0" dirty="0" smtClean="0"/>
              <a:t>Why is James here</a:t>
            </a:r>
            <a:r>
              <a:rPr lang="en-US" i="0" baseline="0" dirty="0" smtClean="0"/>
              <a:t> speaking and adding her knowledge?</a:t>
            </a:r>
            <a:endParaRPr lang="en-US" i="0" dirty="0"/>
          </a:p>
        </p:txBody>
      </p:sp>
      <p:sp>
        <p:nvSpPr>
          <p:cNvPr id="4" name="Slide Number Placeholder 3"/>
          <p:cNvSpPr>
            <a:spLocks noGrp="1"/>
          </p:cNvSpPr>
          <p:nvPr>
            <p:ph type="sldNum" sz="quarter" idx="10"/>
          </p:nvPr>
        </p:nvSpPr>
        <p:spPr/>
        <p:txBody>
          <a:bodyPr/>
          <a:lstStyle/>
          <a:p>
            <a:fld id="{13F0F35F-DD44-4607-AEC1-49D7A4BC4066}" type="slidenum">
              <a:rPr lang="en-US" smtClean="0"/>
              <a:pPr/>
              <a:t>3</a:t>
            </a:fld>
            <a:endParaRPr lang="en-US" dirty="0"/>
          </a:p>
        </p:txBody>
      </p:sp>
    </p:spTree>
    <p:extLst>
      <p:ext uri="{BB962C8B-B14F-4D97-AF65-F5344CB8AC3E}">
        <p14:creationId xmlns:p14="http://schemas.microsoft.com/office/powerpoint/2010/main" val="242344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introduce</a:t>
            </a:r>
            <a:r>
              <a:rPr lang="en-US" baseline="0" dirty="0" smtClean="0"/>
              <a:t> each of the later modules. </a:t>
            </a:r>
          </a:p>
          <a:p>
            <a:endParaRPr lang="en-US" baseline="0" dirty="0" smtClean="0"/>
          </a:p>
          <a:p>
            <a:r>
              <a:rPr lang="en-US" baseline="0" dirty="0" smtClean="0"/>
              <a:t>Explain that each of them are one of the design tools that you can use to create your designs.</a:t>
            </a:r>
          </a:p>
          <a:p>
            <a:endParaRPr lang="en-US" baseline="0" dirty="0" smtClean="0"/>
          </a:p>
          <a:p>
            <a:r>
              <a:rPr lang="en-US" dirty="0" smtClean="0"/>
              <a:t>Encapsulation</a:t>
            </a:r>
            <a:r>
              <a:rPr lang="en-US" baseline="0" dirty="0" smtClean="0"/>
              <a:t> is a way to minimize how much of your code and design is visible to others.</a:t>
            </a:r>
          </a:p>
          <a:p>
            <a:r>
              <a:rPr lang="en-US" dirty="0" smtClean="0"/>
              <a:t>In</a:t>
            </a:r>
            <a:r>
              <a:rPr lang="en-US" baseline="0" dirty="0" smtClean="0"/>
              <a:t> this module we’ll go over techniques to hide as much of the implementation details as is prudent from external code. We’ll explain how this leads to a more maintainable code base, and enables you to change the implementation with minimal concern on other areas of the code.</a:t>
            </a:r>
          </a:p>
          <a:p>
            <a:endParaRPr lang="en-US" baseline="0" dirty="0" smtClean="0"/>
          </a:p>
          <a:p>
            <a:r>
              <a:rPr lang="en-US" baseline="0" dirty="0" smtClean="0"/>
              <a:t>Inheritance is a way to define related types that share implementations and behaviors. It’s one of the core idioms available in Object Oriented Designs. In fact, it can often be overused when other idioms might be more appropriate.</a:t>
            </a:r>
          </a:p>
          <a:p>
            <a:endParaRPr lang="en-US" baseline="0" dirty="0" smtClean="0"/>
          </a:p>
          <a:p>
            <a:r>
              <a:rPr lang="en-US" baseline="0" dirty="0" smtClean="0"/>
              <a:t>Interfaces are related to inheritance, but instead of sharing implementations, interfaces define a set of capabilities that must be present in any class that implements that interface. The interface definition cannot contain any implementation, but defines the capabilities.</a:t>
            </a:r>
          </a:p>
          <a:p>
            <a:endParaRPr lang="en-US" baseline="0" dirty="0" smtClean="0"/>
          </a:p>
          <a:p>
            <a:r>
              <a:rPr lang="en-US" baseline="0" dirty="0" smtClean="0"/>
              <a:t>Abstract classes contain elements of inheritance and interfaces: They may include some implementation for some of the behavior used in all derived classes. However, they may also include members where the base class provides no implementation.</a:t>
            </a:r>
          </a:p>
          <a:p>
            <a:endParaRPr lang="en-US" baseline="0" dirty="0" smtClean="0"/>
          </a:p>
          <a:p>
            <a:r>
              <a:rPr lang="en-US" baseline="0" dirty="0" smtClean="0"/>
              <a:t>Generics are another tool that can help you reuse code and algorithms. It is one of the most fundamental forms of metaprogramming, where you write programs using types without necessarily knowing everything about the concrete types involved.</a:t>
            </a:r>
          </a:p>
          <a:p>
            <a:endParaRPr lang="en-US" baseline="0" dirty="0" smtClean="0"/>
          </a:p>
          <a:p>
            <a:r>
              <a:rPr lang="en-US" baseline="0" dirty="0" smtClean="0"/>
              <a:t>Delegates, Events and Lambda expressions all provide mechanisms for out bound communication from your classes (or a member of one of your classes) to the code that uses it or manages it.</a:t>
            </a:r>
          </a:p>
          <a:p>
            <a:endParaRPr lang="en-US" baseline="0" dirty="0" smtClean="0"/>
          </a:p>
          <a:p>
            <a:r>
              <a:rPr lang="en-US" baseline="0" dirty="0" smtClean="0"/>
              <a:t>Finally, Functional Programming techniques provides a look at some different techniques that have gained popularity in recent years, and contrast with the object oriented style we’ve been covering. It’s important to keep informed of other techniques, and broaden the set of techniques we might use.</a:t>
            </a:r>
          </a:p>
          <a:p>
            <a:endParaRPr lang="en-US" baseline="0" dirty="0" smtClean="0"/>
          </a:p>
          <a:p>
            <a:r>
              <a:rPr lang="en-US" baseline="0" dirty="0" smtClean="0"/>
              <a:t>The last module provides some open ended exercises that you can use to grow your knowledge. Unlike the earlier exercises, we won’t tell you which technique is the best for the problem, so you’ll have to think about the solution. In some exercises, more than one technique will work, and in the exercise review, we’ll demonstrate both.</a:t>
            </a:r>
            <a:endParaRPr lang="en-US" dirty="0"/>
          </a:p>
        </p:txBody>
      </p:sp>
      <p:sp>
        <p:nvSpPr>
          <p:cNvPr id="4" name="Slide Number Placeholder 3"/>
          <p:cNvSpPr>
            <a:spLocks noGrp="1"/>
          </p:cNvSpPr>
          <p:nvPr>
            <p:ph type="sldNum" sz="quarter" idx="10"/>
          </p:nvPr>
        </p:nvSpPr>
        <p:spPr/>
        <p:txBody>
          <a:bodyPr/>
          <a:lstStyle/>
          <a:p>
            <a:fld id="{13F0F35F-DD44-4607-AEC1-49D7A4BC4066}" type="slidenum">
              <a:rPr lang="en-US" smtClean="0"/>
              <a:pPr/>
              <a:t>4</a:t>
            </a:fld>
            <a:endParaRPr lang="en-US" dirty="0"/>
          </a:p>
        </p:txBody>
      </p:sp>
    </p:spTree>
    <p:extLst>
      <p:ext uri="{BB962C8B-B14F-4D97-AF65-F5344CB8AC3E}">
        <p14:creationId xmlns:p14="http://schemas.microsoft.com/office/powerpoint/2010/main" val="259575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5</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236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CA" b="0" dirty="0" smtClean="0"/>
              <a:t>Who do we expect to learn from this series?</a:t>
            </a:r>
          </a:p>
          <a:p>
            <a:endParaRPr lang="en-CA" b="0" dirty="0" smtClean="0"/>
          </a:p>
          <a:p>
            <a:r>
              <a:rPr lang="en-CA" b="0" dirty="0" smtClean="0"/>
              <a:t>The key point is that this isn’t</a:t>
            </a:r>
            <a:r>
              <a:rPr lang="en-CA" b="0" baseline="0" dirty="0" smtClean="0"/>
              <a:t> meant for pure beginners. The vocabulary and the techniques should be something the audience has been exposed to.</a:t>
            </a:r>
          </a:p>
          <a:p>
            <a:endParaRPr lang="en-CA" b="0" baseline="0" dirty="0" smtClean="0"/>
          </a:p>
          <a:p>
            <a:r>
              <a:rPr lang="en-CA" b="0" baseline="0" dirty="0" smtClean="0"/>
              <a:t>However, we don’t want people with *lots* of experience. This is a high 100 or low 200 level course. It’s not an expert level set of guidance.</a:t>
            </a:r>
            <a:endParaRPr lang="en-CA" b="0" dirty="0" smtClean="0"/>
          </a:p>
        </p:txBody>
      </p:sp>
      <p:sp>
        <p:nvSpPr>
          <p:cNvPr id="4" name="Slide Number Placeholder 3"/>
          <p:cNvSpPr>
            <a:spLocks noGrp="1"/>
          </p:cNvSpPr>
          <p:nvPr>
            <p:ph type="sldNum" sz="quarter" idx="10"/>
          </p:nvPr>
        </p:nvSpPr>
        <p:spPr/>
        <p:txBody>
          <a:bodyPr/>
          <a:lstStyle/>
          <a:p>
            <a:fld id="{13F0F35F-DD44-4607-AEC1-49D7A4BC4066}" type="slidenum">
              <a:rPr lang="en-US" smtClean="0"/>
              <a:pPr/>
              <a:t>6</a:t>
            </a:fld>
            <a:endParaRPr lang="en-US" dirty="0"/>
          </a:p>
        </p:txBody>
      </p:sp>
    </p:spTree>
    <p:extLst>
      <p:ext uri="{BB962C8B-B14F-4D97-AF65-F5344CB8AC3E}">
        <p14:creationId xmlns:p14="http://schemas.microsoft.com/office/powerpoint/2010/main" val="291130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Marketing….</a:t>
            </a:r>
            <a:endParaRPr lang="en-US" dirty="0"/>
          </a:p>
        </p:txBody>
      </p:sp>
      <p:sp>
        <p:nvSpPr>
          <p:cNvPr id="4" name="Slide Number Placeholder 3"/>
          <p:cNvSpPr>
            <a:spLocks noGrp="1"/>
          </p:cNvSpPr>
          <p:nvPr>
            <p:ph type="sldNum" sz="quarter" idx="10"/>
          </p:nvPr>
        </p:nvSpPr>
        <p:spPr/>
        <p:txBody>
          <a:bodyPr/>
          <a:lstStyle/>
          <a:p>
            <a:fld id="{4CFD207A-07DF-40AD-A916-9872E089CE7A}" type="slidenum">
              <a:rPr lang="en-US" smtClean="0"/>
              <a:t>7</a:t>
            </a:fld>
            <a:endParaRPr lang="en-US"/>
          </a:p>
        </p:txBody>
      </p:sp>
    </p:spTree>
    <p:extLst>
      <p:ext uri="{BB962C8B-B14F-4D97-AF65-F5344CB8AC3E}">
        <p14:creationId xmlns:p14="http://schemas.microsoft.com/office/powerpoint/2010/main" val="24935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8</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871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dirty="0" smtClean="0">
                <a:solidFill>
                  <a:schemeClr val="tx2"/>
                </a:solidFill>
                <a:latin typeface="Segoe" pitchFamily="34" charset="0"/>
              </a:rPr>
              <a:t>Here, show Visual studio and give a brief tour of how we’ll be using</a:t>
            </a:r>
            <a:r>
              <a:rPr lang="en-GB" baseline="0" dirty="0" smtClean="0">
                <a:solidFill>
                  <a:schemeClr val="tx2"/>
                </a:solidFill>
                <a:latin typeface="Segoe" pitchFamily="34" charset="0"/>
              </a:rPr>
              <a:t> it:</a:t>
            </a:r>
          </a:p>
          <a:p>
            <a:endParaRPr lang="en-GB" baseline="0" dirty="0" smtClean="0">
              <a:solidFill>
                <a:schemeClr val="tx2"/>
              </a:solidFill>
              <a:latin typeface="Segoe" pitchFamily="34" charset="0"/>
            </a:endParaRPr>
          </a:p>
          <a:p>
            <a:r>
              <a:rPr lang="en-GB" baseline="0" dirty="0" smtClean="0">
                <a:solidFill>
                  <a:schemeClr val="tx2"/>
                </a:solidFill>
                <a:latin typeface="Segoe" pitchFamily="34" charset="0"/>
              </a:rPr>
              <a:t>. Showing code,</a:t>
            </a:r>
          </a:p>
          <a:p>
            <a:endParaRPr lang="en-GB" baseline="0" dirty="0" smtClean="0">
              <a:solidFill>
                <a:schemeClr val="tx2"/>
              </a:solidFill>
              <a:latin typeface="Segoe" pitchFamily="34" charset="0"/>
            </a:endParaRPr>
          </a:p>
          <a:p>
            <a:r>
              <a:rPr lang="en-GB" baseline="0" dirty="0" smtClean="0">
                <a:solidFill>
                  <a:schemeClr val="tx2"/>
                </a:solidFill>
                <a:latin typeface="Segoe" pitchFamily="34" charset="0"/>
              </a:rPr>
              <a:t>. Navigating large projects.</a:t>
            </a:r>
          </a:p>
          <a:p>
            <a:endParaRPr lang="en-GB" baseline="0" dirty="0" smtClean="0">
              <a:solidFill>
                <a:schemeClr val="tx2"/>
              </a:solidFill>
              <a:latin typeface="Segoe" pitchFamily="34" charset="0"/>
            </a:endParaRPr>
          </a:p>
          <a:p>
            <a:r>
              <a:rPr lang="en-GB" baseline="0" dirty="0" smtClean="0">
                <a:solidFill>
                  <a:schemeClr val="tx2"/>
                </a:solidFill>
                <a:latin typeface="Segoe" pitchFamily="34" charset="0"/>
              </a:rPr>
              <a:t>. Building code</a:t>
            </a:r>
          </a:p>
          <a:p>
            <a:endParaRPr lang="en-GB" baseline="0" dirty="0" smtClean="0">
              <a:solidFill>
                <a:schemeClr val="tx2"/>
              </a:solidFill>
              <a:latin typeface="Segoe" pitchFamily="34" charset="0"/>
            </a:endParaRPr>
          </a:p>
          <a:p>
            <a:r>
              <a:rPr lang="en-GB" baseline="0" dirty="0" smtClean="0">
                <a:solidFill>
                  <a:schemeClr val="tx2"/>
                </a:solidFill>
                <a:latin typeface="Segoe" pitchFamily="34" charset="0"/>
              </a:rPr>
              <a:t>. Debugging and watching code execute.</a:t>
            </a:r>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9</a:t>
            </a:fld>
            <a:endParaRPr lang="en-US" dirty="0"/>
          </a:p>
        </p:txBody>
      </p:sp>
    </p:spTree>
    <p:extLst>
      <p:ext uri="{BB962C8B-B14F-4D97-AF65-F5344CB8AC3E}">
        <p14:creationId xmlns:p14="http://schemas.microsoft.com/office/powerpoint/2010/main" val="1542757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271" y="5132437"/>
            <a:ext cx="8579886"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hasCustomPrompt="1"/>
          </p:nvPr>
        </p:nvSpPr>
        <p:spPr>
          <a:xfrm>
            <a:off x="193271" y="2415641"/>
            <a:ext cx="8579886" cy="2603307"/>
          </a:xfrm>
          <a:prstGeom prst="rect">
            <a:avLst/>
          </a:prstGeom>
          <a:solidFill>
            <a:srgbClr val="7FBA00"/>
          </a:solidFill>
          <a:effectLst/>
        </p:spPr>
        <p:txBody>
          <a:bodyPr vert="horz" lIns="137160" tIns="137160" rIns="91409" bIns="137160" rtlCol="0" anchor="b" anchorCtr="0">
            <a:noAutofit/>
          </a:bodyPr>
          <a:lstStyle>
            <a:lvl1pPr>
              <a:defRPr lang="en-US" sz="4800" kern="0" dirty="0">
                <a:ln w="3175">
                  <a:noFill/>
                </a:ln>
                <a:gradFill flip="none" rotWithShape="1">
                  <a:gsLst>
                    <a:gs pos="4583">
                      <a:srgbClr val="FFFFFF"/>
                    </a:gs>
                    <a:gs pos="100000">
                      <a:srgbClr val="FFFFFF"/>
                    </a:gs>
                  </a:gsLst>
                  <a:lin ang="5400000" scaled="0"/>
                  <a:tileRect/>
                </a:gradFill>
              </a:defRPr>
            </a:lvl1pPr>
          </a:lstStyle>
          <a:p>
            <a:pPr lvl="0"/>
            <a:r>
              <a:rPr lang="en-US" dirty="0" smtClean="0"/>
              <a:t>Course title style</a:t>
            </a:r>
            <a:endParaRPr lang="en-US" dirty="0"/>
          </a:p>
        </p:txBody>
      </p:sp>
      <p:sp>
        <p:nvSpPr>
          <p:cNvPr id="8" name="top right small rectangle"/>
          <p:cNvSpPr/>
          <p:nvPr userDrawn="1"/>
        </p:nvSpPr>
        <p:spPr bwMode="auto">
          <a:xfrm>
            <a:off x="8902492" y="2418735"/>
            <a:ext cx="3087947"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7160" tIns="137160" rIns="137160" bIns="137160" numCol="1" rtlCol="0" anchor="b" anchorCtr="0" compatLnSpc="1">
            <a:prstTxWarp prst="textNoShape">
              <a:avLst/>
            </a:prstTxWarp>
          </a:bodyPr>
          <a:lstStyle/>
          <a:p>
            <a:pPr defTabSz="913788" fontAlgn="base">
              <a:spcBef>
                <a:spcPct val="0"/>
              </a:spcBef>
              <a:spcAft>
                <a:spcPct val="0"/>
              </a:spcAft>
            </a:pPr>
            <a:endParaRPr lang="en-US" sz="20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731799" y="4630992"/>
            <a:ext cx="1131688" cy="33474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271" y="164177"/>
            <a:ext cx="2084416" cy="833766"/>
          </a:xfrm>
          <a:prstGeom prst="rect">
            <a:avLst/>
          </a:prstGeom>
        </p:spPr>
      </p:pic>
    </p:spTree>
    <p:extLst>
      <p:ext uri="{BB962C8B-B14F-4D97-AF65-F5344CB8AC3E}">
        <p14:creationId xmlns:p14="http://schemas.microsoft.com/office/powerpoint/2010/main" val="9425196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8738733" y="2685050"/>
            <a:ext cx="2241224" cy="2355337"/>
          </a:xfrm>
          <a:prstGeom prst="rect">
            <a:avLst/>
          </a:prstGeom>
        </p:spPr>
        <p:txBody>
          <a:bodyPr vert="horz" lIns="91409" tIns="45705" rIns="91409" bIns="45705"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t>Click to edit Master subtitle style</a:t>
            </a:r>
            <a:endParaRPr lang="en-US"/>
          </a:p>
        </p:txBody>
      </p:sp>
      <p:sp>
        <p:nvSpPr>
          <p:cNvPr id="13" name="Title 1"/>
          <p:cNvSpPr txBox="1">
            <a:spLocks/>
          </p:cNvSpPr>
          <p:nvPr userDrawn="1"/>
        </p:nvSpPr>
        <p:spPr>
          <a:xfrm>
            <a:off x="193271" y="3376350"/>
            <a:ext cx="8409867" cy="1692617"/>
          </a:xfrm>
          <a:prstGeom prst="rect">
            <a:avLst/>
          </a:prstGeom>
          <a:solidFill>
            <a:srgbClr val="82BF36"/>
          </a:solidFill>
          <a:effectLst/>
        </p:spPr>
        <p:txBody>
          <a:bodyPr vert="horz" lIns="137160" tIns="137160" rIns="91409" bIns="137160"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endParaRPr lang="en-US" sz="4000" dirty="0"/>
          </a:p>
        </p:txBody>
      </p:sp>
      <p:sp>
        <p:nvSpPr>
          <p:cNvPr id="14" name="top right small rectangle"/>
          <p:cNvSpPr/>
          <p:nvPr userDrawn="1"/>
        </p:nvSpPr>
        <p:spPr bwMode="auto">
          <a:xfrm>
            <a:off x="8682790" y="3374967"/>
            <a:ext cx="3257419" cy="1694322"/>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1181757" y="4821401"/>
            <a:ext cx="740346" cy="218986"/>
          </a:xfrm>
          <a:prstGeom prst="rect">
            <a:avLst/>
          </a:prstGeom>
        </p:spPr>
      </p:pic>
      <p:sp>
        <p:nvSpPr>
          <p:cNvPr id="16" name="Text Placeholder 10"/>
          <p:cNvSpPr>
            <a:spLocks noGrp="1"/>
          </p:cNvSpPr>
          <p:nvPr>
            <p:ph type="body" sz="quarter" idx="10" hasCustomPrompt="1"/>
          </p:nvPr>
        </p:nvSpPr>
        <p:spPr>
          <a:xfrm>
            <a:off x="292101" y="3466407"/>
            <a:ext cx="8215796" cy="1485524"/>
          </a:xfrm>
          <a:prstGeom prst="rect">
            <a:avLst/>
          </a:prstGeom>
        </p:spPr>
        <p:txBody>
          <a:bodyPr anchor="b" anchorCtr="0">
            <a:normAutofit/>
          </a:bodyPr>
          <a:lstStyle>
            <a:lvl1pPr marL="0" indent="0">
              <a:buNone/>
              <a:defRPr sz="3600" b="0" baseline="0">
                <a:solidFill>
                  <a:schemeClr val="bg1"/>
                </a:solidFill>
                <a:latin typeface="Segoe UI Light" panose="020B0502040204020203" pitchFamily="34" charset="0"/>
                <a:cs typeface="Segoe UI Light" panose="020B0502040204020203" pitchFamily="34" charset="0"/>
              </a:defRPr>
            </a:lvl1pPr>
          </a:lstStyle>
          <a:p>
            <a:pPr lvl="0"/>
            <a:r>
              <a:rPr lang="en-US" dirty="0" smtClean="0"/>
              <a:t>Module or Section transition style</a:t>
            </a:r>
          </a:p>
        </p:txBody>
      </p:sp>
      <p:sp>
        <p:nvSpPr>
          <p:cNvPr id="11" name="Subtitle 2"/>
          <p:cNvSpPr>
            <a:spLocks noGrp="1"/>
          </p:cNvSpPr>
          <p:nvPr>
            <p:ph type="subTitle" idx="1"/>
          </p:nvPr>
        </p:nvSpPr>
        <p:spPr>
          <a:xfrm>
            <a:off x="193271" y="5132437"/>
            <a:ext cx="8409867"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271" y="164177"/>
            <a:ext cx="2084416" cy="833766"/>
          </a:xfrm>
          <a:prstGeom prst="rect">
            <a:avLst/>
          </a:prstGeom>
        </p:spPr>
      </p:pic>
    </p:spTree>
    <p:extLst>
      <p:ext uri="{BB962C8B-B14F-4D97-AF65-F5344CB8AC3E}">
        <p14:creationId xmlns:p14="http://schemas.microsoft.com/office/powerpoint/2010/main" val="38913486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608171" y="4468764"/>
            <a:ext cx="11432977" cy="1676400"/>
          </a:xfrm>
          <a:prstGeom prst="rect">
            <a:avLst/>
          </a:prstGeom>
        </p:spPr>
        <p:txBody>
          <a:bodyPr vert="horz" lIns="91409" tIns="45705" rIns="91409" bIns="45705" rtlCol="0" anchor="t" anchorCtr="0">
            <a:normAutofit/>
          </a:bodyPr>
          <a:lstStyle>
            <a:lvl1pPr>
              <a:defRPr sz="3600"/>
            </a:lvl1pPr>
          </a:lstStyle>
          <a:p>
            <a:r>
              <a:rPr lang="en-US" dirty="0" smtClean="0"/>
              <a:t>Click to edit Master title style</a:t>
            </a:r>
            <a:endParaRPr lang="en-US" dirty="0"/>
          </a:p>
        </p:txBody>
      </p:sp>
      <p:sp>
        <p:nvSpPr>
          <p:cNvPr id="2" name="TextBox 1"/>
          <p:cNvSpPr txBox="1"/>
          <p:nvPr userDrawn="1"/>
        </p:nvSpPr>
        <p:spPr>
          <a:xfrm>
            <a:off x="608171" y="3087325"/>
            <a:ext cx="11356757" cy="1107996"/>
          </a:xfrm>
          <a:prstGeom prst="rect">
            <a:avLst/>
          </a:prstGeom>
          <a:noFill/>
        </p:spPr>
        <p:txBody>
          <a:bodyPr wrap="square" rtlCol="0">
            <a:spAutoFit/>
          </a:bodyPr>
          <a:lstStyle/>
          <a:p>
            <a:pPr defTabSz="914088"/>
            <a:r>
              <a:rPr lang="en-US" sz="6600"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608171" y="4077925"/>
            <a:ext cx="11356757"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50" y="177800"/>
            <a:ext cx="2857500" cy="1143000"/>
          </a:xfrm>
          <a:prstGeom prst="rect">
            <a:avLst/>
          </a:prstGeom>
        </p:spPr>
      </p:pic>
    </p:spTree>
    <p:extLst>
      <p:ext uri="{BB962C8B-B14F-4D97-AF65-F5344CB8AC3E}">
        <p14:creationId xmlns:p14="http://schemas.microsoft.com/office/powerpoint/2010/main" val="38232600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Content Placeholder 5"/>
          <p:cNvSpPr>
            <a:spLocks noGrp="1"/>
          </p:cNvSpPr>
          <p:nvPr>
            <p:ph sz="quarter" idx="10"/>
          </p:nvPr>
        </p:nvSpPr>
        <p:spPr>
          <a:xfrm>
            <a:off x="379413" y="1388226"/>
            <a:ext cx="11525250" cy="5290388"/>
          </a:xfrm>
          <a:prstGeom prst="rect">
            <a:avLst/>
          </a:prstGeom>
        </p:spPr>
        <p:txBody>
          <a:bodyPr/>
          <a:lstStyle>
            <a:lvl1pPr>
              <a:spcBef>
                <a:spcPts val="1400"/>
              </a:spcBef>
              <a:defRPr b="0"/>
            </a:lvl1pPr>
            <a:lvl2pPr>
              <a:defRPr>
                <a:solidFill>
                  <a:schemeClr val="tx1">
                    <a:lumMod val="75000"/>
                    <a:lumOff val="2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77458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79511" y="1371601"/>
            <a:ext cx="5616915"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5"/>
          <p:cNvSpPr>
            <a:spLocks noGrp="1"/>
          </p:cNvSpPr>
          <p:nvPr>
            <p:ph sz="quarter" idx="4"/>
          </p:nvPr>
        </p:nvSpPr>
        <p:spPr>
          <a:xfrm>
            <a:off x="6275742" y="1371601"/>
            <a:ext cx="5619121"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94614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511" y="1330656"/>
            <a:ext cx="5616915" cy="639762"/>
          </a:xfrm>
          <a:prstGeom prst="rect">
            <a:avLst/>
          </a:prstGeom>
          <a:solidFill>
            <a:srgbClr val="86C400"/>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511" y="1981200"/>
            <a:ext cx="5616915"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5807" y="1330656"/>
            <a:ext cx="5619121" cy="639762"/>
          </a:xfrm>
          <a:prstGeom prst="rect">
            <a:avLst/>
          </a:prstGeom>
          <a:solidFill>
            <a:srgbClr val="1F497D"/>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45807" y="1981200"/>
            <a:ext cx="5619121"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90216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8398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5412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12192000" cy="6858000"/>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30087" y="5960743"/>
            <a:ext cx="11078818" cy="738664"/>
          </a:xfrm>
          <a:prstGeom prst="rect">
            <a:avLst/>
          </a:prstGeom>
          <a:noFill/>
          <a:ln w="9525">
            <a:noFill/>
            <a:miter lim="800000"/>
            <a:headEnd/>
            <a:tailEnd/>
          </a:ln>
        </p:spPr>
        <p:txBody>
          <a:bodyPr wrap="square">
            <a:spAutoFit/>
          </a:bodyPr>
          <a:lstStyle/>
          <a:p>
            <a:pPr marL="0" lvl="1" defTabSz="914088">
              <a:defRPr/>
            </a:pPr>
            <a:r>
              <a:rPr lang="en-US" sz="1050" dirty="0">
                <a:solidFill>
                  <a:schemeClr val="bg1">
                    <a:lumMod val="85000"/>
                  </a:schemeClr>
                </a:solidFill>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530087" y="2940117"/>
            <a:ext cx="5473148" cy="2229412"/>
          </a:xfrm>
          <a:prstGeom prst="rect">
            <a:avLst/>
          </a:prstGeom>
        </p:spPr>
      </p:pic>
    </p:spTree>
    <p:extLst>
      <p:ext uri="{BB962C8B-B14F-4D97-AF65-F5344CB8AC3E}">
        <p14:creationId xmlns:p14="http://schemas.microsoft.com/office/powerpoint/2010/main" val="266783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79514" y="182215"/>
            <a:ext cx="11524432" cy="1063487"/>
          </a:xfrm>
          <a:prstGeom prst="rect">
            <a:avLst/>
          </a:prstGeom>
        </p:spPr>
        <p:txBody>
          <a:bodyPr vert="horz" lIns="91409" tIns="45705" rIns="91409" bIns="45705" rtlCol="0" anchor="t"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11878395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7" r:id="rId3"/>
    <p:sldLayoutId id="2147483663" r:id="rId4"/>
    <p:sldLayoutId id="2147483664" r:id="rId5"/>
    <p:sldLayoutId id="2147483665" r:id="rId6"/>
    <p:sldLayoutId id="2147483666" r:id="rId7"/>
    <p:sldLayoutId id="2147483668" r:id="rId8"/>
    <p:sldLayoutId id="2147483669" r:id="rId9"/>
  </p:sldLayoutIdLst>
  <p:timing>
    <p:tnLst>
      <p:par>
        <p:cTn id="1" dur="indefinite" restart="never" nodeType="tmRoot"/>
      </p:par>
    </p:tnLst>
  </p:timing>
  <p:txStyles>
    <p:title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342783" indent="-342783" algn="l" defTabSz="914088" rtl="0" eaLnBrk="1" latinLnBrk="0" hangingPunct="1">
        <a:spcBef>
          <a:spcPts val="1200"/>
        </a:spcBef>
        <a:buFont typeface="Arial" pitchFamily="34" charset="0"/>
        <a:buChar char="•"/>
        <a:defRPr sz="3200"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742698" indent="-285652" algn="l" defTabSz="914088" rtl="0" eaLnBrk="1" latinLnBrk="0" hangingPunct="1">
        <a:spcBef>
          <a:spcPts val="300"/>
        </a:spcBef>
        <a:spcAft>
          <a:spcPts val="300"/>
        </a:spcAft>
        <a:buFont typeface="Arial" pitchFamily="34" charset="0"/>
        <a:buChar char="–"/>
        <a:defRPr sz="28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1142612" indent="-228522" algn="l" defTabSz="914088" rtl="0" eaLnBrk="1" latinLnBrk="0" hangingPunct="1">
        <a:spcBef>
          <a:spcPts val="200"/>
        </a:spcBef>
        <a:spcAft>
          <a:spcPts val="200"/>
        </a:spcAft>
        <a:buFont typeface="Arial" pitchFamily="34" charset="0"/>
        <a:buChar char="•"/>
        <a:defRPr sz="24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599657"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2056700"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513745"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9"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3"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88" rtl="0" eaLnBrk="1" latinLnBrk="0" hangingPunct="1">
        <a:defRPr sz="1800" kern="1200">
          <a:solidFill>
            <a:schemeClr val="tx1"/>
          </a:solidFill>
          <a:latin typeface="+mn-lt"/>
          <a:ea typeface="+mn-ea"/>
          <a:cs typeface="+mn-cs"/>
        </a:defRPr>
      </a:lvl1pPr>
      <a:lvl2pPr marL="457044"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3" algn="l" defTabSz="914088" rtl="0" eaLnBrk="1" latinLnBrk="0" hangingPunct="1">
        <a:defRPr sz="1800" kern="1200">
          <a:solidFill>
            <a:schemeClr val="tx1"/>
          </a:solidFill>
          <a:latin typeface="+mn-lt"/>
          <a:ea typeface="+mn-ea"/>
          <a:cs typeface="+mn-cs"/>
        </a:defRPr>
      </a:lvl4pPr>
      <a:lvl5pPr marL="1828178" algn="l" defTabSz="914088" rtl="0" eaLnBrk="1" latinLnBrk="0" hangingPunct="1">
        <a:defRPr sz="1800" kern="1200">
          <a:solidFill>
            <a:schemeClr val="tx1"/>
          </a:solidFill>
          <a:latin typeface="+mn-lt"/>
          <a:ea typeface="+mn-ea"/>
          <a:cs typeface="+mn-cs"/>
        </a:defRPr>
      </a:lvl5pPr>
      <a:lvl6pPr marL="2285222" algn="l" defTabSz="914088" rtl="0" eaLnBrk="1" latinLnBrk="0" hangingPunct="1">
        <a:defRPr sz="1800" kern="1200">
          <a:solidFill>
            <a:schemeClr val="tx1"/>
          </a:solidFill>
          <a:latin typeface="+mn-lt"/>
          <a:ea typeface="+mn-ea"/>
          <a:cs typeface="+mn-cs"/>
        </a:defRPr>
      </a:lvl6pPr>
      <a:lvl7pPr marL="2742267" algn="l" defTabSz="914088" rtl="0" eaLnBrk="1" latinLnBrk="0" hangingPunct="1">
        <a:defRPr sz="1800" kern="1200">
          <a:solidFill>
            <a:schemeClr val="tx1"/>
          </a:solidFill>
          <a:latin typeface="+mn-lt"/>
          <a:ea typeface="+mn-ea"/>
          <a:cs typeface="+mn-cs"/>
        </a:defRPr>
      </a:lvl7pPr>
      <a:lvl8pPr marL="3199311" algn="l" defTabSz="914088" rtl="0" eaLnBrk="1" latinLnBrk="0" hangingPunct="1">
        <a:defRPr sz="1800" kern="1200">
          <a:solidFill>
            <a:schemeClr val="tx1"/>
          </a:solidFill>
          <a:latin typeface="+mn-lt"/>
          <a:ea typeface="+mn-ea"/>
          <a:cs typeface="+mn-cs"/>
        </a:defRPr>
      </a:lvl8pPr>
      <a:lvl9pPr marL="3656358" algn="l" defTabSz="9140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thebillwagner.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aka.ms/vsacejum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jamessturtevan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aka.ms/MVA-Voucher"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Bill Wagner | Software Consultant</a:t>
            </a:r>
          </a:p>
          <a:p>
            <a:r>
              <a:rPr lang="en-US" dirty="0" smtClean="0"/>
              <a:t>James Sturtevant | Senior Technical Evangelist, Microsoft</a:t>
            </a:r>
            <a:endParaRPr lang="en-US" dirty="0"/>
          </a:p>
        </p:txBody>
      </p:sp>
      <p:sp>
        <p:nvSpPr>
          <p:cNvPr id="2" name="Title 1"/>
          <p:cNvSpPr>
            <a:spLocks noGrp="1"/>
          </p:cNvSpPr>
          <p:nvPr>
            <p:ph type="ctrTitle"/>
          </p:nvPr>
        </p:nvSpPr>
        <p:spPr/>
        <p:txBody>
          <a:bodyPr/>
          <a:lstStyle/>
          <a:p>
            <a:r>
              <a:rPr lang="en-US" sz="4000" dirty="0" smtClean="0"/>
              <a:t>Object Oriented Practices</a:t>
            </a:r>
            <a:endParaRPr lang="en-US" sz="4000" dirty="0"/>
          </a:p>
        </p:txBody>
      </p:sp>
    </p:spTree>
    <p:extLst>
      <p:ext uri="{BB962C8B-B14F-4D97-AF65-F5344CB8AC3E}">
        <p14:creationId xmlns:p14="http://schemas.microsoft.com/office/powerpoint/2010/main" val="1665733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GB" dirty="0" smtClean="0"/>
              <a:t>Online Source Code Repository</a:t>
            </a:r>
          </a:p>
          <a:p>
            <a:r>
              <a:rPr lang="en-GB" dirty="0" smtClean="0"/>
              <a:t>Archive for labs and homework</a:t>
            </a:r>
          </a:p>
          <a:p>
            <a:r>
              <a:rPr lang="en-GB" dirty="0" smtClean="0"/>
              <a:t>Tracks changes</a:t>
            </a:r>
          </a:p>
          <a:p>
            <a:endParaRPr lang="en-GB" dirty="0"/>
          </a:p>
        </p:txBody>
      </p:sp>
      <p:sp>
        <p:nvSpPr>
          <p:cNvPr id="2" name="Title 1"/>
          <p:cNvSpPr>
            <a:spLocks noGrp="1"/>
          </p:cNvSpPr>
          <p:nvPr>
            <p:ph type="title"/>
          </p:nvPr>
        </p:nvSpPr>
        <p:spPr/>
        <p:txBody>
          <a:bodyPr/>
          <a:lstStyle/>
          <a:p>
            <a:r>
              <a:rPr lang="en-US" dirty="0" smtClean="0"/>
              <a:t>Visual Studio Online</a:t>
            </a:r>
            <a:endParaRPr lang="en-US" dirty="0"/>
          </a:p>
        </p:txBody>
      </p:sp>
    </p:spTree>
    <p:extLst>
      <p:ext uri="{BB962C8B-B14F-4D97-AF65-F5344CB8AC3E}">
        <p14:creationId xmlns:p14="http://schemas.microsoft.com/office/powerpoint/2010/main" val="558096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GB" dirty="0" smtClean="0"/>
              <a:t>Online Source Code Repository</a:t>
            </a:r>
          </a:p>
          <a:p>
            <a:r>
              <a:rPr lang="en-GB" dirty="0" smtClean="0"/>
              <a:t>Archive for labs and homework</a:t>
            </a:r>
          </a:p>
          <a:p>
            <a:r>
              <a:rPr lang="en-GB" dirty="0" smtClean="0"/>
              <a:t>Tracks changes</a:t>
            </a:r>
          </a:p>
          <a:p>
            <a:endParaRPr lang="en-GB" dirty="0"/>
          </a:p>
          <a:p>
            <a:r>
              <a:rPr lang="en-GB" dirty="0" smtClean="0"/>
              <a:t>Home to (many) .NET Open Source Projects</a:t>
            </a:r>
          </a:p>
          <a:p>
            <a:r>
              <a:rPr lang="en-GB" dirty="0" smtClean="0"/>
              <a:t>Others are on </a:t>
            </a:r>
            <a:r>
              <a:rPr lang="en-GB" dirty="0" err="1" smtClean="0"/>
              <a:t>CodePlex</a:t>
            </a:r>
            <a:endParaRPr lang="en-GB" dirty="0" smtClean="0"/>
          </a:p>
          <a:p>
            <a:endParaRPr lang="en-GB" dirty="0"/>
          </a:p>
        </p:txBody>
      </p:sp>
      <p:sp>
        <p:nvSpPr>
          <p:cNvPr id="2" name="Title 1"/>
          <p:cNvSpPr>
            <a:spLocks noGrp="1"/>
          </p:cNvSpPr>
          <p:nvPr>
            <p:ph type="title"/>
          </p:nvPr>
        </p:nvSpPr>
        <p:spPr/>
        <p:txBody>
          <a:bodyPr/>
          <a:lstStyle/>
          <a:p>
            <a:r>
              <a:rPr lang="en-US" dirty="0" smtClean="0"/>
              <a:t>GitHub</a:t>
            </a:r>
            <a:endParaRPr lang="en-US" dirty="0"/>
          </a:p>
        </p:txBody>
      </p:sp>
    </p:spTree>
    <p:extLst>
      <p:ext uri="{BB962C8B-B14F-4D97-AF65-F5344CB8AC3E}">
        <p14:creationId xmlns:p14="http://schemas.microsoft.com/office/powerpoint/2010/main" val="210544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GB" dirty="0" smtClean="0"/>
              <a:t>Explain a Concept</a:t>
            </a:r>
          </a:p>
          <a:p>
            <a:pPr lvl="1"/>
            <a:r>
              <a:rPr lang="en-GB" dirty="0" smtClean="0"/>
              <a:t>Why is it used?  What problems does it solve?</a:t>
            </a:r>
          </a:p>
          <a:p>
            <a:pPr lvl="1"/>
            <a:r>
              <a:rPr lang="en-GB" dirty="0" smtClean="0"/>
              <a:t>What does it communicate to other developers?</a:t>
            </a:r>
          </a:p>
          <a:p>
            <a:r>
              <a:rPr lang="en-GB" dirty="0" smtClean="0"/>
              <a:t>Demonstrate its use</a:t>
            </a:r>
          </a:p>
          <a:p>
            <a:pPr lvl="1"/>
            <a:r>
              <a:rPr lang="en-GB" dirty="0" smtClean="0"/>
              <a:t>Show how this concept is used in production code</a:t>
            </a:r>
          </a:p>
          <a:p>
            <a:pPr lvl="1"/>
            <a:r>
              <a:rPr lang="en-GB" dirty="0" smtClean="0"/>
              <a:t>Explain why, from reading the code</a:t>
            </a:r>
          </a:p>
          <a:p>
            <a:r>
              <a:rPr lang="en-GB" dirty="0" smtClean="0"/>
              <a:t>Lab</a:t>
            </a:r>
          </a:p>
          <a:p>
            <a:pPr lvl="1"/>
            <a:r>
              <a:rPr lang="en-GB" dirty="0" smtClean="0"/>
              <a:t>Try it yourself</a:t>
            </a:r>
          </a:p>
          <a:p>
            <a:pPr lvl="1"/>
            <a:r>
              <a:rPr lang="en-GB" dirty="0" smtClean="0"/>
              <a:t>Hear us explain a solution</a:t>
            </a:r>
          </a:p>
          <a:p>
            <a:endParaRPr lang="en-GB" dirty="0"/>
          </a:p>
        </p:txBody>
      </p:sp>
      <p:sp>
        <p:nvSpPr>
          <p:cNvPr id="2" name="Title 1"/>
          <p:cNvSpPr>
            <a:spLocks noGrp="1"/>
          </p:cNvSpPr>
          <p:nvPr>
            <p:ph type="title"/>
          </p:nvPr>
        </p:nvSpPr>
        <p:spPr/>
        <p:txBody>
          <a:bodyPr/>
          <a:lstStyle/>
          <a:p>
            <a:r>
              <a:rPr lang="en-US" dirty="0" smtClean="0"/>
              <a:t>Course Format</a:t>
            </a:r>
            <a:endParaRPr lang="en-US" dirty="0"/>
          </a:p>
        </p:txBody>
      </p:sp>
    </p:spTree>
    <p:extLst>
      <p:ext uri="{BB962C8B-B14F-4D97-AF65-F5344CB8AC3E}">
        <p14:creationId xmlns:p14="http://schemas.microsoft.com/office/powerpoint/2010/main" val="3350318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sz="quarter" idx="10"/>
          </p:nvPr>
        </p:nvSpPr>
        <p:spPr/>
        <p:txBody>
          <a:bodyPr/>
          <a:lstStyle/>
          <a:p>
            <a:r>
              <a:rPr lang="en-US" dirty="0" smtClean="0"/>
              <a:t>Explain Concepts</a:t>
            </a:r>
          </a:p>
          <a:p>
            <a:r>
              <a:rPr lang="en-US" dirty="0" smtClean="0"/>
              <a:t>Starting with Encapsulation</a:t>
            </a:r>
          </a:p>
          <a:p>
            <a:r>
              <a:rPr lang="en-US" dirty="0" smtClean="0"/>
              <a:t>Modules are ordered from simpler to more complex</a:t>
            </a:r>
          </a:p>
          <a:p>
            <a:pPr lvl="1"/>
            <a:r>
              <a:rPr lang="en-US" dirty="0" smtClean="0"/>
              <a:t>Later modules will rely on earlier module topics</a:t>
            </a:r>
          </a:p>
          <a:p>
            <a:r>
              <a:rPr lang="en-US" dirty="0" smtClean="0"/>
              <a:t>But, feel free to jump around if you wish</a:t>
            </a:r>
            <a:endParaRPr lang="en-US" dirty="0"/>
          </a:p>
        </p:txBody>
      </p:sp>
    </p:spTree>
    <p:extLst>
      <p:ext uri="{BB962C8B-B14F-4D97-AF65-F5344CB8AC3E}">
        <p14:creationId xmlns:p14="http://schemas.microsoft.com/office/powerpoint/2010/main" val="255798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363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Bill Wagner| ‏@</a:t>
            </a:r>
            <a:r>
              <a:rPr lang="en-US" dirty="0" err="1" smtClean="0"/>
              <a:t>billwagner</a:t>
            </a:r>
            <a:r>
              <a:rPr lang="en-US" dirty="0" smtClean="0"/>
              <a:t> </a:t>
            </a:r>
            <a:endParaRPr lang="en-US" dirty="0"/>
          </a:p>
        </p:txBody>
      </p:sp>
      <p:sp>
        <p:nvSpPr>
          <p:cNvPr id="7" name="Content Placeholder 6"/>
          <p:cNvSpPr>
            <a:spLocks noGrp="1"/>
          </p:cNvSpPr>
          <p:nvPr>
            <p:ph idx="10"/>
          </p:nvPr>
        </p:nvSpPr>
        <p:spPr/>
        <p:txBody>
          <a:bodyPr/>
          <a:lstStyle/>
          <a:p>
            <a:r>
              <a:rPr lang="en-US" dirty="0" smtClean="0"/>
              <a:t>Industry Expert</a:t>
            </a:r>
          </a:p>
          <a:p>
            <a:pPr lvl="1"/>
            <a:r>
              <a:rPr lang="en-US" dirty="0" smtClean="0"/>
              <a:t>Author: Effective C#, More Effective C#</a:t>
            </a:r>
          </a:p>
          <a:p>
            <a:pPr lvl="1"/>
            <a:r>
              <a:rPr lang="en-US" dirty="0" smtClean="0"/>
              <a:t>.NET Foundation Advisory Council</a:t>
            </a:r>
          </a:p>
          <a:p>
            <a:pPr lvl="1"/>
            <a:r>
              <a:rPr lang="en-US" dirty="0" smtClean="0"/>
              <a:t>C# ECMA Committee member</a:t>
            </a:r>
          </a:p>
          <a:p>
            <a:r>
              <a:rPr lang="en-US" dirty="0" smtClean="0"/>
              <a:t>30 years of industry experience </a:t>
            </a:r>
          </a:p>
          <a:p>
            <a:pPr lvl="1"/>
            <a:r>
              <a:rPr lang="en-US" dirty="0" smtClean="0"/>
              <a:t>Building Software</a:t>
            </a:r>
          </a:p>
          <a:p>
            <a:pPr lvl="1"/>
            <a:r>
              <a:rPr lang="en-US" dirty="0" smtClean="0"/>
              <a:t>Building Teams, and Software Companies</a:t>
            </a:r>
          </a:p>
          <a:p>
            <a:pPr lvl="1"/>
            <a:r>
              <a:rPr lang="en-US" dirty="0" smtClean="0"/>
              <a:t>Teaching and Mentoring Developers</a:t>
            </a:r>
          </a:p>
          <a:p>
            <a:pPr lvl="1"/>
            <a:r>
              <a:rPr lang="en-US" dirty="0" smtClean="0">
                <a:hlinkClick r:id="rId3"/>
              </a:rPr>
              <a:t>http://thebillwagner.com</a:t>
            </a:r>
            <a:r>
              <a:rPr lang="en-US" dirty="0" smtClean="0"/>
              <a:t> </a:t>
            </a: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bwMode="auto">
          <a:xfrm>
            <a:off x="9703020" y="202030"/>
            <a:ext cx="2259281" cy="2259281"/>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845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James Sturtevant | @</a:t>
            </a:r>
            <a:r>
              <a:rPr lang="en-US" dirty="0" err="1" smtClean="0"/>
              <a:t>aspenwilder</a:t>
            </a:r>
            <a:endParaRPr lang="en-US" dirty="0"/>
          </a:p>
        </p:txBody>
      </p:sp>
      <p:sp>
        <p:nvSpPr>
          <p:cNvPr id="7" name="Content Placeholder 6"/>
          <p:cNvSpPr>
            <a:spLocks noGrp="1"/>
          </p:cNvSpPr>
          <p:nvPr>
            <p:ph idx="10"/>
          </p:nvPr>
        </p:nvSpPr>
        <p:spPr/>
        <p:txBody>
          <a:bodyPr/>
          <a:lstStyle/>
          <a:p>
            <a:r>
              <a:rPr lang="en-US" dirty="0" smtClean="0"/>
              <a:t>Senior Technical Evangelist, Microsoft</a:t>
            </a:r>
          </a:p>
          <a:p>
            <a:pPr lvl="1"/>
            <a:r>
              <a:rPr lang="en-US" dirty="0" smtClean="0"/>
              <a:t>MCSD: Web Applications </a:t>
            </a:r>
          </a:p>
          <a:p>
            <a:pPr lvl="1"/>
            <a:r>
              <a:rPr lang="en-US" dirty="0" smtClean="0"/>
              <a:t>Azure MCP</a:t>
            </a:r>
          </a:p>
          <a:p>
            <a:pPr lvl="1"/>
            <a:r>
              <a:rPr lang="en-US" dirty="0" smtClean="0"/>
              <a:t>Lead Developer/Mentor</a:t>
            </a:r>
          </a:p>
          <a:p>
            <a:r>
              <a:rPr lang="en-US" dirty="0" smtClean="0"/>
              <a:t>Community Leader</a:t>
            </a:r>
          </a:p>
          <a:p>
            <a:pPr lvl="1"/>
            <a:r>
              <a:rPr lang="en-US" dirty="0" smtClean="0"/>
              <a:t>Supports developer events and programs</a:t>
            </a:r>
          </a:p>
          <a:p>
            <a:pPr lvl="1"/>
            <a:r>
              <a:rPr lang="en-US" dirty="0" smtClean="0"/>
              <a:t>Co-founder of Augusta Polyglot user group</a:t>
            </a:r>
          </a:p>
          <a:p>
            <a:pPr lvl="1"/>
            <a:r>
              <a:rPr lang="en-US" dirty="0" smtClean="0"/>
              <a:t>VS Extension: Ace Jump - </a:t>
            </a:r>
            <a:r>
              <a:rPr lang="en-US" dirty="0" smtClean="0">
                <a:hlinkClick r:id="rId3" tooltip="http://aka.ms/vsacejump"/>
              </a:rPr>
              <a:t>http</a:t>
            </a:r>
            <a:r>
              <a:rPr lang="en-US" dirty="0">
                <a:hlinkClick r:id="rId3" tooltip="http://aka.ms/vsacejump"/>
              </a:rPr>
              <a:t>://aka.ms/vsacejump</a:t>
            </a:r>
            <a:endParaRPr lang="en-US" dirty="0" smtClean="0"/>
          </a:p>
          <a:p>
            <a:pPr lvl="1"/>
            <a:r>
              <a:rPr lang="en-US" dirty="0" smtClean="0">
                <a:hlinkClick r:id="rId4"/>
              </a:rPr>
              <a:t>http://jamessturtevant.com</a:t>
            </a:r>
            <a:endParaRPr lang="en-US" dirty="0" smtClean="0"/>
          </a:p>
          <a:p>
            <a:pPr marL="457046" lvl="1" indent="0">
              <a:buNone/>
            </a:pPr>
            <a:endParaRPr lang="en-US" dirty="0" smtClean="0"/>
          </a:p>
        </p:txBody>
      </p:sp>
      <p:pic>
        <p:nvPicPr>
          <p:cNvPr id="6" name="Picture 5"/>
          <p:cNvPicPr>
            <a:picLocks noChangeAspect="1"/>
          </p:cNvPicPr>
          <p:nvPr/>
        </p:nvPicPr>
        <p:blipFill rotWithShape="1">
          <a:blip r:embed="rId5"/>
          <a:srcRect r="82" b="35340"/>
          <a:stretch/>
        </p:blipFill>
        <p:spPr>
          <a:xfrm>
            <a:off x="9703020" y="182215"/>
            <a:ext cx="2280352" cy="2220022"/>
          </a:xfrm>
          <a:prstGeom prst="rect">
            <a:avLst/>
          </a:prstGeom>
        </p:spPr>
      </p:pic>
    </p:spTree>
    <p:extLst>
      <p:ext uri="{BB962C8B-B14F-4D97-AF65-F5344CB8AC3E}">
        <p14:creationId xmlns:p14="http://schemas.microsoft.com/office/powerpoint/2010/main" val="144966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Course Topics</a:t>
            </a:r>
            <a:endParaRPr lang="en-US" dirty="0"/>
          </a:p>
        </p:txBody>
      </p:sp>
      <p:grpSp>
        <p:nvGrpSpPr>
          <p:cNvPr id="8" name="Group 7"/>
          <p:cNvGrpSpPr/>
          <p:nvPr/>
        </p:nvGrpSpPr>
        <p:grpSpPr>
          <a:xfrm>
            <a:off x="10058403" y="6159141"/>
            <a:ext cx="1989103" cy="572303"/>
            <a:chOff x="209826" y="188373"/>
            <a:chExt cx="2281581" cy="656454"/>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9826" y="188373"/>
              <a:ext cx="656454" cy="65645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2830" y="348577"/>
              <a:ext cx="1578577" cy="386507"/>
            </a:xfrm>
            <a:prstGeom prst="rect">
              <a:avLst/>
            </a:prstGeom>
          </p:spPr>
        </p:pic>
      </p:gr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2886230"/>
              </p:ext>
            </p:extLst>
          </p:nvPr>
        </p:nvGraphicFramePr>
        <p:xfrm>
          <a:off x="379413" y="1417632"/>
          <a:ext cx="11525250" cy="5319475"/>
        </p:xfrm>
        <a:graphic>
          <a:graphicData uri="http://schemas.openxmlformats.org/drawingml/2006/table">
            <a:tbl>
              <a:tblPr firstRow="1" bandRow="1">
                <a:tableStyleId>{5C22544A-7EE6-4342-B048-85BDC9FD1C3A}</a:tableStyleId>
              </a:tblPr>
              <a:tblGrid>
                <a:gridCol w="5762625">
                  <a:extLst>
                    <a:ext uri="{9D8B030D-6E8A-4147-A177-3AD203B41FA5}">
                      <a16:colId xmlns:a16="http://schemas.microsoft.com/office/drawing/2014/main" xmlns="" val="20000"/>
                    </a:ext>
                  </a:extLst>
                </a:gridCol>
                <a:gridCol w="5762625">
                  <a:extLst>
                    <a:ext uri="{9D8B030D-6E8A-4147-A177-3AD203B41FA5}">
                      <a16:colId xmlns:a16="http://schemas.microsoft.com/office/drawing/2014/main" xmlns="" val="20001"/>
                    </a:ext>
                  </a:extLst>
                </a:gridCol>
              </a:tblGrid>
              <a:tr h="1063895">
                <a:tc gridSpan="2">
                  <a:txBody>
                    <a:bodyPr/>
                    <a:lstStyle/>
                    <a:p>
                      <a:r>
                        <a:rPr lang="en-US" sz="3600" dirty="0" smtClean="0">
                          <a:latin typeface="Segoe UI Light" panose="020B0502040204020203" pitchFamily="34" charset="0"/>
                          <a:cs typeface="Segoe UI Light" panose="020B0502040204020203" pitchFamily="34" charset="0"/>
                        </a:rPr>
                        <a:t>Object</a:t>
                      </a:r>
                      <a:r>
                        <a:rPr lang="en-US" sz="3600" baseline="0" dirty="0" smtClean="0">
                          <a:latin typeface="Segoe UI Light" panose="020B0502040204020203" pitchFamily="34" charset="0"/>
                          <a:cs typeface="Segoe UI Light" panose="020B0502040204020203" pitchFamily="34" charset="0"/>
                        </a:rPr>
                        <a:t> Oriented Practices</a:t>
                      </a:r>
                      <a:endParaRPr lang="en-US" sz="3600" dirty="0">
                        <a:latin typeface="Segoe UI Light" panose="020B0502040204020203" pitchFamily="34" charset="0"/>
                        <a:cs typeface="Segoe UI Light" panose="020B0502040204020203" pitchFamily="34" charset="0"/>
                      </a:endParaRPr>
                    </a:p>
                  </a:txBody>
                  <a:tcPr anchor="ctr"/>
                </a:tc>
                <a:tc hMerge="1">
                  <a:txBody>
                    <a:bodyPr/>
                    <a:lstStyle/>
                    <a:p>
                      <a:endParaRPr lang="en-US" dirty="0"/>
                    </a:p>
                  </a:txBody>
                  <a:tcPr/>
                </a:tc>
                <a:extLst>
                  <a:ext uri="{0D108BD9-81ED-4DB2-BD59-A6C34878D82A}">
                    <a16:rowId xmlns:a16="http://schemas.microsoft.com/office/drawing/2014/main" xmlns="" val="10000"/>
                  </a:ext>
                </a:extLst>
              </a:tr>
              <a:tr h="1063895">
                <a:tc>
                  <a:txBody>
                    <a:bodyPr/>
                    <a:lstStyle/>
                    <a:p>
                      <a:r>
                        <a:rPr lang="en-US" sz="2400" dirty="0" smtClean="0">
                          <a:latin typeface="Segoe UI Light" panose="020B0502040204020203" pitchFamily="34" charset="0"/>
                          <a:cs typeface="Segoe UI Light" panose="020B0502040204020203" pitchFamily="34" charset="0"/>
                        </a:rPr>
                        <a:t>01 |  Encapsulation</a:t>
                      </a:r>
                      <a:endParaRPr lang="en-US" sz="2400" dirty="0">
                        <a:latin typeface="Segoe UI Light" panose="020B0502040204020203" pitchFamily="34" charset="0"/>
                        <a:cs typeface="Segoe UI Light" panose="020B0502040204020203" pitchFamily="34" charset="0"/>
                      </a:endParaRPr>
                    </a:p>
                  </a:txBody>
                  <a:tcPr anchor="ctr"/>
                </a:tc>
                <a:tc>
                  <a:txBody>
                    <a:bodyPr/>
                    <a:lstStyle/>
                    <a:p>
                      <a:r>
                        <a:rPr lang="en-US" sz="2400" dirty="0" smtClean="0">
                          <a:latin typeface="Segoe UI Light" panose="020B0502040204020203" pitchFamily="34" charset="0"/>
                          <a:cs typeface="Segoe UI Light" panose="020B0502040204020203" pitchFamily="34" charset="0"/>
                        </a:rPr>
                        <a:t>05 |  Generics</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0001"/>
                  </a:ext>
                </a:extLst>
              </a:tr>
              <a:tr h="1063895">
                <a:tc>
                  <a:txBody>
                    <a:bodyPr/>
                    <a:lstStyle/>
                    <a:p>
                      <a:r>
                        <a:rPr lang="en-US" sz="2400" dirty="0" smtClean="0">
                          <a:latin typeface="Segoe UI Light" panose="020B0502040204020203" pitchFamily="34" charset="0"/>
                          <a:cs typeface="Segoe UI Light" panose="020B0502040204020203" pitchFamily="34" charset="0"/>
                        </a:rPr>
                        <a:t>02 | Inheritance</a:t>
                      </a:r>
                      <a:endParaRPr lang="en-US" sz="2400" dirty="0">
                        <a:latin typeface="Segoe UI Light" panose="020B0502040204020203" pitchFamily="34" charset="0"/>
                        <a:cs typeface="Segoe UI Light" panose="020B0502040204020203" pitchFamily="34" charset="0"/>
                      </a:endParaRPr>
                    </a:p>
                  </a:txBody>
                  <a:tcPr anchor="ctr"/>
                </a:tc>
                <a:tc>
                  <a:txBody>
                    <a:bodyPr/>
                    <a:lstStyle/>
                    <a:p>
                      <a:r>
                        <a:rPr lang="en-US" sz="2400" dirty="0" smtClean="0">
                          <a:latin typeface="Segoe UI Light" panose="020B0502040204020203" pitchFamily="34" charset="0"/>
                          <a:cs typeface="Segoe UI Light" panose="020B0502040204020203" pitchFamily="34" charset="0"/>
                        </a:rPr>
                        <a:t>06 | Delegates Events and Lambdas</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0002"/>
                  </a:ext>
                </a:extLst>
              </a:tr>
              <a:tr h="1063895">
                <a:tc>
                  <a:txBody>
                    <a:bodyPr/>
                    <a:lstStyle/>
                    <a:p>
                      <a:pPr marL="0" marR="0" indent="0" algn="l" defTabSz="914088" rtl="0" eaLnBrk="1" fontAlgn="auto" latinLnBrk="0" hangingPunct="1">
                        <a:lnSpc>
                          <a:spcPct val="100000"/>
                        </a:lnSpc>
                        <a:spcBef>
                          <a:spcPts val="0"/>
                        </a:spcBef>
                        <a:spcAft>
                          <a:spcPts val="0"/>
                        </a:spcAft>
                        <a:buClrTx/>
                        <a:buSzTx/>
                        <a:buFontTx/>
                        <a:buNone/>
                        <a:tabLst/>
                        <a:defRPr/>
                      </a:pPr>
                      <a:r>
                        <a:rPr lang="en-US" sz="2400" dirty="0" smtClean="0">
                          <a:latin typeface="Segoe UI Light" panose="020B0502040204020203" pitchFamily="34" charset="0"/>
                          <a:cs typeface="Segoe UI Light" panose="020B0502040204020203" pitchFamily="34" charset="0"/>
                        </a:rPr>
                        <a:t>03</a:t>
                      </a:r>
                      <a:r>
                        <a:rPr lang="en-US" sz="2400" baseline="0" dirty="0" smtClean="0">
                          <a:latin typeface="Segoe UI Light" panose="020B0502040204020203" pitchFamily="34" charset="0"/>
                          <a:cs typeface="Segoe UI Light" panose="020B0502040204020203" pitchFamily="34" charset="0"/>
                        </a:rPr>
                        <a:t> | Interfaces</a:t>
                      </a:r>
                      <a:endParaRPr lang="en-US" sz="2400" dirty="0" smtClean="0">
                        <a:latin typeface="Segoe UI Light" panose="020B0502040204020203" pitchFamily="34" charset="0"/>
                        <a:cs typeface="Segoe UI Light" panose="020B0502040204020203" pitchFamily="34" charset="0"/>
                      </a:endParaRPr>
                    </a:p>
                  </a:txBody>
                  <a:tcPr anchor="ctr"/>
                </a:tc>
                <a:tc>
                  <a:txBody>
                    <a:bodyPr/>
                    <a:lstStyle/>
                    <a:p>
                      <a:r>
                        <a:rPr lang="en-US" sz="2400" dirty="0" smtClean="0">
                          <a:latin typeface="Segoe UI Light" panose="020B0502040204020203" pitchFamily="34" charset="0"/>
                          <a:cs typeface="Segoe UI Light" panose="020B0502040204020203" pitchFamily="34" charset="0"/>
                        </a:rPr>
                        <a:t>07 | Functional</a:t>
                      </a:r>
                      <a:r>
                        <a:rPr lang="en-US" sz="2400" baseline="0" dirty="0" smtClean="0">
                          <a:latin typeface="Segoe UI Light" panose="020B0502040204020203" pitchFamily="34" charset="0"/>
                          <a:cs typeface="Segoe UI Light" panose="020B0502040204020203" pitchFamily="34" charset="0"/>
                        </a:rPr>
                        <a:t> Programming</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0003"/>
                  </a:ext>
                </a:extLst>
              </a:tr>
              <a:tr h="1063895">
                <a:tc>
                  <a:txBody>
                    <a:bodyPr/>
                    <a:lstStyle/>
                    <a:p>
                      <a:pPr marL="0" marR="0" indent="0" algn="l" defTabSz="914088" rtl="0" eaLnBrk="1" fontAlgn="auto" latinLnBrk="0" hangingPunct="1">
                        <a:lnSpc>
                          <a:spcPct val="100000"/>
                        </a:lnSpc>
                        <a:spcBef>
                          <a:spcPts val="0"/>
                        </a:spcBef>
                        <a:spcAft>
                          <a:spcPts val="0"/>
                        </a:spcAft>
                        <a:buClrTx/>
                        <a:buSzTx/>
                        <a:buFontTx/>
                        <a:buNone/>
                        <a:tabLst/>
                        <a:defRPr/>
                      </a:pPr>
                      <a:r>
                        <a:rPr lang="en-US" sz="2400" dirty="0" smtClean="0">
                          <a:latin typeface="Segoe UI Light" panose="020B0502040204020203" pitchFamily="34" charset="0"/>
                          <a:cs typeface="Segoe UI Light" panose="020B0502040204020203" pitchFamily="34" charset="0"/>
                        </a:rPr>
                        <a:t>04 | Abstract Classes</a:t>
                      </a:r>
                    </a:p>
                  </a:txBody>
                  <a:tcPr anchor="ctr"/>
                </a:tc>
                <a:tc>
                  <a:txBody>
                    <a:bodyPr/>
                    <a:lstStyle/>
                    <a:p>
                      <a:r>
                        <a:rPr lang="en-US" sz="2400" dirty="0" smtClean="0">
                          <a:latin typeface="Segoe UI Light" panose="020B0502040204020203" pitchFamily="34" charset="0"/>
                          <a:cs typeface="Segoe UI Light" panose="020B0502040204020203" pitchFamily="34" charset="0"/>
                        </a:rPr>
                        <a:t>08 |</a:t>
                      </a:r>
                      <a:r>
                        <a:rPr lang="en-US" sz="2400" baseline="0" dirty="0" smtClean="0">
                          <a:latin typeface="Segoe UI Light" panose="020B0502040204020203" pitchFamily="34" charset="0"/>
                          <a:cs typeface="Segoe UI Light" panose="020B0502040204020203" pitchFamily="34" charset="0"/>
                        </a:rPr>
                        <a:t> Review Exercises</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7856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914400" indent="-914400"/>
            <a:r>
              <a:rPr lang="en-US" smtClean="0"/>
              <a:t>Course Format</a:t>
            </a:r>
            <a:endParaRPr lang="en-US" dirty="0"/>
          </a:p>
        </p:txBody>
      </p:sp>
      <p:sp>
        <p:nvSpPr>
          <p:cNvPr id="4" name="Subtitle 3"/>
          <p:cNvSpPr>
            <a:spLocks noGrp="1"/>
          </p:cNvSpPr>
          <p:nvPr>
            <p:ph type="subTitle" idx="1"/>
          </p:nvPr>
        </p:nvSpPr>
        <p:spPr/>
        <p:txBody>
          <a:bodyPr/>
          <a:lstStyle/>
          <a:p>
            <a:r>
              <a:rPr lang="en-US" dirty="0" smtClean="0"/>
              <a:t>Bill Wagner | Software Consultant</a:t>
            </a:r>
            <a:endParaRPr lang="en-US" dirty="0"/>
          </a:p>
          <a:p>
            <a:r>
              <a:rPr lang="en-US" dirty="0" smtClean="0"/>
              <a:t>James Sturtevant | Principal Technical Evangelist</a:t>
            </a:r>
            <a:endParaRPr lang="en-US" dirty="0"/>
          </a:p>
        </p:txBody>
      </p:sp>
    </p:spTree>
    <p:extLst>
      <p:ext uri="{BB962C8B-B14F-4D97-AF65-F5344CB8AC3E}">
        <p14:creationId xmlns:p14="http://schemas.microsoft.com/office/powerpoint/2010/main" val="2850242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Setting Expectations</a:t>
            </a:r>
            <a:endParaRPr lang="en-US" dirty="0"/>
          </a:p>
        </p:txBody>
      </p:sp>
      <p:sp>
        <p:nvSpPr>
          <p:cNvPr id="3" name="Content Placeholder 2"/>
          <p:cNvSpPr>
            <a:spLocks noGrp="1"/>
          </p:cNvSpPr>
          <p:nvPr>
            <p:ph sz="quarter" idx="10"/>
          </p:nvPr>
        </p:nvSpPr>
        <p:spPr/>
        <p:txBody>
          <a:bodyPr/>
          <a:lstStyle/>
          <a:p>
            <a:r>
              <a:rPr lang="en-US" dirty="0" smtClean="0"/>
              <a:t>Target Audience</a:t>
            </a:r>
          </a:p>
          <a:p>
            <a:pPr lvl="1"/>
            <a:r>
              <a:rPr lang="en-US" dirty="0" smtClean="0"/>
              <a:t>Beginner to Intermediate Developers</a:t>
            </a:r>
          </a:p>
          <a:p>
            <a:pPr lvl="1"/>
            <a:r>
              <a:rPr lang="en-US" dirty="0" smtClean="0"/>
              <a:t>A few months to a year of experience</a:t>
            </a:r>
          </a:p>
          <a:p>
            <a:r>
              <a:rPr lang="en-US" dirty="0" smtClean="0"/>
              <a:t>Suggested Prerequisites/Supporting Material</a:t>
            </a:r>
          </a:p>
          <a:p>
            <a:pPr lvl="1"/>
            <a:r>
              <a:rPr lang="en-US" dirty="0" smtClean="0"/>
              <a:t>Visual Studio 2015 Community Edition</a:t>
            </a:r>
            <a:endParaRPr lang="en-US" dirty="0"/>
          </a:p>
          <a:p>
            <a:pPr lvl="1"/>
            <a:r>
              <a:rPr lang="en-US" dirty="0" smtClean="0"/>
              <a:t>Visual Studio Online Subscription</a:t>
            </a:r>
          </a:p>
          <a:p>
            <a:pPr marL="914090" lvl="2" indent="0">
              <a:buNone/>
            </a:pPr>
            <a:r>
              <a:rPr lang="en-US" dirty="0" smtClean="0"/>
              <a:t>--OR --</a:t>
            </a:r>
          </a:p>
          <a:p>
            <a:pPr lvl="1"/>
            <a:r>
              <a:rPr lang="en-US" dirty="0" smtClean="0"/>
              <a:t>GitHub account</a:t>
            </a:r>
          </a:p>
          <a:p>
            <a:pPr lvl="1"/>
            <a:endParaRPr lang="en-US" dirty="0"/>
          </a:p>
          <a:p>
            <a:pPr lvl="1"/>
            <a:endParaRPr lang="en-US" dirty="0" smtClean="0"/>
          </a:p>
        </p:txBody>
      </p:sp>
    </p:spTree>
    <p:extLst>
      <p:ext uri="{BB962C8B-B14F-4D97-AF65-F5344CB8AC3E}">
        <p14:creationId xmlns:p14="http://schemas.microsoft.com/office/powerpoint/2010/main" val="1967407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77813" y="1427918"/>
            <a:ext cx="11525250" cy="5290388"/>
          </a:xfrm>
        </p:spPr>
        <p:txBody>
          <a:bodyPr/>
          <a:lstStyle/>
          <a:p>
            <a:r>
              <a:rPr lang="en-US" dirty="0" smtClean="0"/>
              <a:t>Microsoft Virtual Academy</a:t>
            </a:r>
          </a:p>
          <a:p>
            <a:pPr lvl="1"/>
            <a:r>
              <a:rPr lang="en-US" dirty="0" smtClean="0"/>
              <a:t>Free online learning tailored for IT Pros and Developers </a:t>
            </a:r>
          </a:p>
          <a:p>
            <a:pPr lvl="1"/>
            <a:r>
              <a:rPr lang="en-US" dirty="0"/>
              <a:t>Over </a:t>
            </a:r>
            <a:r>
              <a:rPr lang="en-US" dirty="0" smtClean="0"/>
              <a:t>1M registered users</a:t>
            </a:r>
          </a:p>
          <a:p>
            <a:pPr lvl="1"/>
            <a:r>
              <a:rPr lang="en-US" dirty="0" smtClean="0"/>
              <a:t>Up-to-date, relevant training on variety of Microsoft products</a:t>
            </a:r>
          </a:p>
          <a:p>
            <a:r>
              <a:rPr lang="en-US" dirty="0" smtClean="0"/>
              <a:t>“Earn while you learn!” </a:t>
            </a:r>
          </a:p>
          <a:p>
            <a:pPr lvl="1"/>
            <a:r>
              <a:rPr lang="en-US" dirty="0" smtClean="0"/>
              <a:t>Get 50 MVA Points for this event!</a:t>
            </a:r>
          </a:p>
          <a:p>
            <a:pPr lvl="1"/>
            <a:r>
              <a:rPr lang="en-US" dirty="0" smtClean="0"/>
              <a:t>Visit </a:t>
            </a:r>
            <a:r>
              <a:rPr lang="en-US" dirty="0" smtClean="0">
                <a:hlinkClick r:id="rId3"/>
              </a:rPr>
              <a:t>http://aka.ms/MVA-Voucher</a:t>
            </a:r>
            <a:r>
              <a:rPr lang="en-US" dirty="0" smtClean="0"/>
              <a:t> </a:t>
            </a:r>
          </a:p>
          <a:p>
            <a:pPr lvl="1"/>
            <a:r>
              <a:rPr lang="en-US" dirty="0" smtClean="0"/>
              <a:t>Enter this code: </a:t>
            </a:r>
            <a:r>
              <a:rPr lang="en-US" b="1" dirty="0" smtClean="0"/>
              <a:t>PowerJump1 </a:t>
            </a:r>
            <a:r>
              <a:rPr lang="en-US" dirty="0" smtClean="0"/>
              <a:t>(expires 8/15/2013)</a:t>
            </a:r>
            <a:endParaRPr lang="en-US" dirty="0"/>
          </a:p>
        </p:txBody>
      </p:sp>
      <p:pic>
        <p:nvPicPr>
          <p:cNvPr id="5" name="Picture 4"/>
          <p:cNvPicPr>
            <a:picLocks noChangeAspect="1"/>
          </p:cNvPicPr>
          <p:nvPr/>
        </p:nvPicPr>
        <p:blipFill>
          <a:blip r:embed="rId4"/>
          <a:stretch>
            <a:fillRect/>
          </a:stretch>
        </p:blipFill>
        <p:spPr>
          <a:xfrm>
            <a:off x="99464" y="76676"/>
            <a:ext cx="937984" cy="990459"/>
          </a:xfrm>
          <a:prstGeom prst="rect">
            <a:avLst/>
          </a:prstGeom>
        </p:spPr>
      </p:pic>
      <p:sp>
        <p:nvSpPr>
          <p:cNvPr id="3" name="Title 2"/>
          <p:cNvSpPr>
            <a:spLocks noGrp="1"/>
          </p:cNvSpPr>
          <p:nvPr>
            <p:ph type="title"/>
          </p:nvPr>
        </p:nvSpPr>
        <p:spPr/>
        <p:txBody>
          <a:bodyPr/>
          <a:lstStyle/>
          <a:p>
            <a:r>
              <a:rPr lang="en-US" dirty="0" smtClean="0"/>
              <a:t>     Join the MVA Community!</a:t>
            </a:r>
            <a:endParaRPr lang="en-US" dirty="0"/>
          </a:p>
        </p:txBody>
      </p:sp>
    </p:spTree>
    <p:extLst>
      <p:ext uri="{BB962C8B-B14F-4D97-AF65-F5344CB8AC3E}">
        <p14:creationId xmlns:p14="http://schemas.microsoft.com/office/powerpoint/2010/main" val="365470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914400" indent="-914400"/>
            <a:r>
              <a:rPr lang="en-US" dirty="0" smtClean="0"/>
              <a:t>Tools and Expectations</a:t>
            </a:r>
            <a:endParaRPr lang="en-US" dirty="0"/>
          </a:p>
        </p:txBody>
      </p:sp>
      <p:sp>
        <p:nvSpPr>
          <p:cNvPr id="4" name="Subtitle 3"/>
          <p:cNvSpPr>
            <a:spLocks noGrp="1"/>
          </p:cNvSpPr>
          <p:nvPr>
            <p:ph type="subTitle" idx="1"/>
          </p:nvPr>
        </p:nvSpPr>
        <p:spPr/>
        <p:txBody>
          <a:bodyPr/>
          <a:lstStyle/>
          <a:p>
            <a:r>
              <a:rPr lang="en-US" dirty="0" smtClean="0"/>
              <a:t>Bill Wagner | Software Consultant</a:t>
            </a:r>
            <a:endParaRPr lang="en-US" dirty="0"/>
          </a:p>
          <a:p>
            <a:r>
              <a:rPr lang="en-US" dirty="0" smtClean="0"/>
              <a:t>James Sturtevant | Principal Technical Evangelist</a:t>
            </a:r>
            <a:endParaRPr lang="en-US" dirty="0"/>
          </a:p>
        </p:txBody>
      </p:sp>
    </p:spTree>
    <p:extLst>
      <p:ext uri="{BB962C8B-B14F-4D97-AF65-F5344CB8AC3E}">
        <p14:creationId xmlns:p14="http://schemas.microsoft.com/office/powerpoint/2010/main" val="897692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GB" dirty="0" smtClean="0"/>
              <a:t>Integrated Development Environment (IDE) for .NET</a:t>
            </a:r>
          </a:p>
          <a:p>
            <a:pPr lvl="1"/>
            <a:r>
              <a:rPr lang="en-GB" dirty="0" smtClean="0"/>
              <a:t>Editor</a:t>
            </a:r>
          </a:p>
          <a:p>
            <a:pPr lvl="1"/>
            <a:r>
              <a:rPr lang="en-GB" dirty="0" smtClean="0"/>
              <a:t>Build Tools</a:t>
            </a:r>
          </a:p>
          <a:p>
            <a:pPr lvl="1"/>
            <a:r>
              <a:rPr lang="en-GB" dirty="0" smtClean="0"/>
              <a:t>Debugger</a:t>
            </a:r>
          </a:p>
          <a:p>
            <a:pPr lvl="1"/>
            <a:r>
              <a:rPr lang="en-GB" dirty="0" smtClean="0"/>
              <a:t>And More tools</a:t>
            </a:r>
            <a:endParaRPr lang="en-GB" dirty="0"/>
          </a:p>
        </p:txBody>
      </p:sp>
      <p:sp>
        <p:nvSpPr>
          <p:cNvPr id="2" name="Title 1"/>
          <p:cNvSpPr>
            <a:spLocks noGrp="1"/>
          </p:cNvSpPr>
          <p:nvPr>
            <p:ph type="title"/>
          </p:nvPr>
        </p:nvSpPr>
        <p:spPr/>
        <p:txBody>
          <a:bodyPr/>
          <a:lstStyle/>
          <a:p>
            <a:r>
              <a:rPr lang="en-US" dirty="0" smtClean="0"/>
              <a:t>Visual Studio Community Edition</a:t>
            </a:r>
            <a:endParaRPr lang="en-US" dirty="0"/>
          </a:p>
        </p:txBody>
      </p:sp>
    </p:spTree>
    <p:extLst>
      <p:ext uri="{BB962C8B-B14F-4D97-AF65-F5344CB8AC3E}">
        <p14:creationId xmlns:p14="http://schemas.microsoft.com/office/powerpoint/2010/main" val="318349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9BF63586D9884E9335F37127EABBE8" ma:contentTypeVersion="1" ma:contentTypeDescription="Create a new document." ma:contentTypeScope="" ma:versionID="3b40c7f62b06f9f0cd473a069af3a91f">
  <xsd:schema xmlns:xsd="http://www.w3.org/2001/XMLSchema" xmlns:xs="http://www.w3.org/2001/XMLSchema" xmlns:p="http://schemas.microsoft.com/office/2006/metadata/properties" xmlns:ns3="e5a13ba8-98e3-4f23-a221-7ac9824aa662" targetNamespace="http://schemas.microsoft.com/office/2006/metadata/properties" ma:root="true" ma:fieldsID="4327d685be69599737fa0038b3ab671f" ns3:_="">
    <xsd:import namespace="e5a13ba8-98e3-4f23-a221-7ac9824aa662"/>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13ba8-98e3-4f23-a221-7ac9824aa6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25FDD9-4C58-4084-9F89-0E6ADD6FFF55}">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metadata/properties"/>
    <ds:schemaRef ds:uri="e5a13ba8-98e3-4f23-a221-7ac9824aa662"/>
    <ds:schemaRef ds:uri="http://www.w3.org/XML/1998/namespace"/>
    <ds:schemaRef ds:uri="http://purl.org/dc/terms/"/>
  </ds:schemaRefs>
</ds:datastoreItem>
</file>

<file path=customXml/itemProps2.xml><?xml version="1.0" encoding="utf-8"?>
<ds:datastoreItem xmlns:ds="http://schemas.openxmlformats.org/officeDocument/2006/customXml" ds:itemID="{DABDB566-B5C0-42A7-A33C-2648D176B9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13ba8-98e3-4f23-a221-7ac9824aa6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A13EC-1D3C-4D6F-8D1C-E8A452CFC7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3710</TotalTime>
  <Words>1167</Words>
  <Application>Microsoft Office PowerPoint</Application>
  <PresentationFormat>Widescreen</PresentationFormat>
  <Paragraphs>170</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Segoe</vt:lpstr>
      <vt:lpstr>Segoe UI</vt:lpstr>
      <vt:lpstr>Segoe UI Light</vt:lpstr>
      <vt:lpstr>1_Office Theme</vt:lpstr>
      <vt:lpstr>Object Oriented Practices</vt:lpstr>
      <vt:lpstr>Meet Bill Wagner| ‏@billwagner </vt:lpstr>
      <vt:lpstr>Meet James Sturtevant | @aspenwilder</vt:lpstr>
      <vt:lpstr>Course Topics</vt:lpstr>
      <vt:lpstr>PowerPoint Presentation</vt:lpstr>
      <vt:lpstr>Setting Expectations</vt:lpstr>
      <vt:lpstr>     Join the MVA Community!</vt:lpstr>
      <vt:lpstr>PowerPoint Presentation</vt:lpstr>
      <vt:lpstr>Visual Studio Community Edition</vt:lpstr>
      <vt:lpstr>Visual Studio Online</vt:lpstr>
      <vt:lpstr>GitHub</vt:lpstr>
      <vt:lpstr>Course Format</vt:lpstr>
      <vt:lpstr>What’s Next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Gartland</dc:creator>
  <cp:lastModifiedBy>MS LeX Studio L</cp:lastModifiedBy>
  <cp:revision>138</cp:revision>
  <dcterms:created xsi:type="dcterms:W3CDTF">2013-02-15T23:12:42Z</dcterms:created>
  <dcterms:modified xsi:type="dcterms:W3CDTF">2015-10-05T15:44:52Z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0x010100BD9BF63586D9884E9335F37127EABBE8</vt:lpwstr>
  </property>
  <property fmtid="{D5CDD505-2E9C-101B-9397-08002B2CF9AE}" pid="3" name="IsMyDocuments">
    <vt:bool>true</vt:bool>
  </property>
  <property fmtid="{D5CDD505-2E9C-101B-9397-08002B2CF9AE}" pid="4" name="Related Type Document">
    <vt:lpwstr/>
  </property>
  <property fmtid="{D5CDD505-2E9C-101B-9397-08002B2CF9AE}" pid="5" name="Document Tag">
    <vt:lpwstr>24;#Content Templates|bdbbc9aa-4892-4816-9e36-bf1120da60e9</vt:lpwstr>
  </property>
  <property fmtid="{D5CDD505-2E9C-101B-9397-08002B2CF9AE}" pid="6" name="TaxKeyword">
    <vt:lpwstr/>
  </property>
</Properties>
</file>